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82" r:id="rId2"/>
    <p:sldId id="338" r:id="rId3"/>
    <p:sldId id="287" r:id="rId4"/>
    <p:sldId id="302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303" r:id="rId13"/>
    <p:sldId id="304" r:id="rId14"/>
    <p:sldId id="305" r:id="rId15"/>
    <p:sldId id="306" r:id="rId16"/>
    <p:sldId id="307" r:id="rId17"/>
    <p:sldId id="308" r:id="rId18"/>
    <p:sldId id="310" r:id="rId19"/>
    <p:sldId id="311" r:id="rId20"/>
    <p:sldId id="312" r:id="rId21"/>
    <p:sldId id="337" r:id="rId22"/>
    <p:sldId id="309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286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64D9DBAA-86E1-45ED-927D-BD0002BE06FC}">
          <p14:sldIdLst>
            <p14:sldId id="282"/>
          </p14:sldIdLst>
        </p14:section>
        <p14:section name="DNS" id="{565DE1E6-E18E-4ED6-9292-19E74ED75E7C}">
          <p14:sldIdLst>
            <p14:sldId id="338"/>
            <p14:sldId id="287"/>
            <p14:sldId id="302"/>
            <p14:sldId id="288"/>
            <p14:sldId id="289"/>
            <p14:sldId id="290"/>
            <p14:sldId id="291"/>
            <p14:sldId id="292"/>
            <p14:sldId id="293"/>
            <p14:sldId id="294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312"/>
          </p14:sldIdLst>
        </p14:section>
        <p14:section name="DHCP" id="{74A28C27-F4DD-4CEC-BC41-C2A584301887}">
          <p14:sldIdLst>
            <p14:sldId id="337"/>
            <p14:sldId id="309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Групповые политики" id="{A7D269B3-952B-45B6-BB0E-1E81F88CE71D}">
          <p14:sldIdLst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  <p14:section name="Раздел по умолчанию" id="{E5ECD48F-3185-4438-B0CC-3C95C726A7F7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6F8"/>
    <a:srgbClr val="E16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3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20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1B6AB-B694-4E86-8873-690B1D1AAE4C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A2E60-5E3E-4AAB-B5EC-6CA89797E6E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55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80FBCB0-19C3-4625-922F-1E99633524D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7B471C-22F4-4921-A6C9-323F1774D1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07697D-9A54-4A06-A5D0-96CE9E247A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362898B-58E7-4E6A-BD05-B9D65B1DA2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10" name="Текст 13">
            <a:extLst>
              <a:ext uri="{FF2B5EF4-FFF2-40B4-BE49-F238E27FC236}">
                <a16:creationId xmlns:a16="http://schemas.microsoft.com/office/drawing/2014/main" id="{641F2D1B-F3ED-4432-8AFF-DA00FD0CC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FB3BD-8AF8-4135-8DA5-C86CF3BD8405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0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33341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442913" y="1954213"/>
            <a:ext cx="11306175" cy="3995737"/>
          </a:xfrm>
          <a:solidFill>
            <a:schemeClr val="bg2"/>
          </a:solidFill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89594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7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14"/>
          <p:cNvSpPr>
            <a:spLocks noGrp="1"/>
          </p:cNvSpPr>
          <p:nvPr>
            <p:ph sz="quarter" idx="16"/>
          </p:nvPr>
        </p:nvSpPr>
        <p:spPr>
          <a:xfrm>
            <a:off x="2681830" y="1954213"/>
            <a:ext cx="4385720" cy="39957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4" name="Объект 14"/>
          <p:cNvSpPr>
            <a:spLocks noGrp="1"/>
          </p:cNvSpPr>
          <p:nvPr>
            <p:ph sz="quarter" idx="17"/>
          </p:nvPr>
        </p:nvSpPr>
        <p:spPr>
          <a:xfrm>
            <a:off x="7464425" y="1954212"/>
            <a:ext cx="4284662" cy="3995737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356686" y="1954212"/>
            <a:ext cx="2022107" cy="701881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49102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674851" y="2333034"/>
            <a:ext cx="4392699" cy="3616915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3444658"/>
            <a:ext cx="2022107" cy="2510573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333035"/>
            <a:ext cx="2022107" cy="111162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806882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Рисунок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7659665" y="2461364"/>
            <a:ext cx="4529867" cy="316908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357009" y="3673065"/>
            <a:ext cx="6710541" cy="2276886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3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05532"/>
            <a:ext cx="6709167" cy="766997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356686" y="2111390"/>
            <a:ext cx="6710864" cy="494142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395F98E6-4BB7-4BB4-BA79-89A462A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74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C62A2F5-0D18-448F-8F09-10CE830C3C56}"/>
              </a:ext>
            </a:extLst>
          </p:cNvPr>
          <p:cNvSpPr/>
          <p:nvPr userDrawn="1"/>
        </p:nvSpPr>
        <p:spPr>
          <a:xfrm>
            <a:off x="0" y="0"/>
            <a:ext cx="4727575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2E44E1D-04E4-45C0-8D07-C18DE0648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74" r="35414"/>
          <a:stretch/>
        </p:blipFill>
        <p:spPr>
          <a:xfrm>
            <a:off x="-13407" y="772938"/>
            <a:ext cx="4740982" cy="6085061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3"/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22" name="Номер слайда 6">
            <a:extLst>
              <a:ext uri="{FF2B5EF4-FFF2-40B4-BE49-F238E27FC236}">
                <a16:creationId xmlns:a16="http://schemas.microsoft.com/office/drawing/2014/main" id="{8554B43C-F7D2-4051-B789-EA94A05E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499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3A0B7E-0842-41CB-8C3F-61B796FB8B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4711700" cy="6858000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FFE0D836-39B7-437E-ADCF-A3F8C393C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Текст 12">
            <a:extLst>
              <a:ext uri="{FF2B5EF4-FFF2-40B4-BE49-F238E27FC236}">
                <a16:creationId xmlns:a16="http://schemas.microsoft.com/office/drawing/2014/main" id="{BB5CA8A7-0417-46A1-B3D1-07DCA0AA8B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15152-6544-4481-A539-8ADD4F796A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A204C63-43EC-4C40-88C3-75DC103B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4C03718-8A69-4A18-8CE1-7E67AAE8BD8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D2EB45C5-7255-4807-93FB-965621802D8D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3092F3-95F7-4406-A888-07CFA181977D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057605-4F0A-47D5-B37D-1CCA31B132EC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3" name="Номер слайда 6">
            <a:extLst>
              <a:ext uri="{FF2B5EF4-FFF2-40B4-BE49-F238E27FC236}">
                <a16:creationId xmlns:a16="http://schemas.microsoft.com/office/drawing/2014/main" id="{A949AD08-8FE2-48EB-82F1-7D36655F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7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82E0A9-6C9E-4AF5-AE5D-5ED702C2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4711700" cy="6858000"/>
          </a:xfrm>
          <a:prstGeom prst="rect">
            <a:avLst/>
          </a:prstGeom>
        </p:spPr>
      </p:pic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1216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Изображение и 3 пункта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CA080B2A-3DCB-4F30-9B12-71AB2662F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Текст 12">
            <a:extLst>
              <a:ext uri="{FF2B5EF4-FFF2-40B4-BE49-F238E27FC236}">
                <a16:creationId xmlns:a16="http://schemas.microsoft.com/office/drawing/2014/main" id="{962857BE-13F0-49FD-835E-CEB288DFF6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49AD7A-1987-47D3-9C46-1E14A117DF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B730DA4-AD7A-4DBE-B398-D60F1F32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152582D3-A28B-4D7C-A158-A332B161D5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780013" y="353739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B939C0C-F64A-426E-A7A7-E537B737B515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780013" y="4905023"/>
            <a:ext cx="6069281" cy="123014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Номер слайда 6">
            <a:extLst>
              <a:ext uri="{FF2B5EF4-FFF2-40B4-BE49-F238E27FC236}">
                <a16:creationId xmlns:a16="http://schemas.microsoft.com/office/drawing/2014/main" id="{BA34A455-940D-4847-A79D-B2452A0E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04400" y="6180985"/>
            <a:ext cx="2044896" cy="365125"/>
          </a:xfrm>
        </p:spPr>
        <p:txBody>
          <a:bodyPr/>
          <a:lstStyle>
            <a:lvl1pPr>
              <a:defRPr sz="1200"/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8085F97-2606-42E1-94FB-F0F87BB37AFD}"/>
              </a:ext>
            </a:extLst>
          </p:cNvPr>
          <p:cNvSpPr/>
          <p:nvPr userDrawn="1"/>
        </p:nvSpPr>
        <p:spPr>
          <a:xfrm>
            <a:off x="0" y="-20377"/>
            <a:ext cx="4727575" cy="47451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00"/>
          </a:p>
        </p:txBody>
      </p:sp>
      <p:pic>
        <p:nvPicPr>
          <p:cNvPr id="18" name="Рисунок 17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BDA662-AF19-46A9-9C6D-2C8E44F290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3" t="5004" r="32376" b="25768"/>
          <a:stretch/>
        </p:blipFill>
        <p:spPr>
          <a:xfrm>
            <a:off x="1" y="1840374"/>
            <a:ext cx="4727574" cy="5017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931929-390C-40D5-BF41-13E659AA16FF}"/>
              </a:ext>
            </a:extLst>
          </p:cNvPr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>
                <a:solidFill>
                  <a:schemeClr val="bg1"/>
                </a:solidFill>
              </a:rPr>
              <a:t>Positive Technologies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35510A-4412-44FA-AC10-88979BCC2937}"/>
              </a:ext>
            </a:extLst>
          </p:cNvPr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ptsecurity.com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19" name="Текст 12">
            <a:extLst>
              <a:ext uri="{FF2B5EF4-FFF2-40B4-BE49-F238E27FC236}">
                <a16:creationId xmlns:a16="http://schemas.microsoft.com/office/drawing/2014/main" id="{5F0FC162-9D21-46AE-8320-1EA520BECA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6686" y="323355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73101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6"/>
          </p:nvPr>
        </p:nvSpPr>
        <p:spPr>
          <a:xfrm>
            <a:off x="0" y="0"/>
            <a:ext cx="4720637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5035419" y="2169763"/>
            <a:ext cx="6713670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sp>
        <p:nvSpPr>
          <p:cNvPr id="9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8" name="Заголовок 1"/>
          <p:cNvSpPr>
            <a:spLocks noGrp="1"/>
          </p:cNvSpPr>
          <p:nvPr>
            <p:ph type="title"/>
          </p:nvPr>
        </p:nvSpPr>
        <p:spPr>
          <a:xfrm>
            <a:off x="5035418" y="1071836"/>
            <a:ext cx="671366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555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8B32EFF-221D-4426-BA95-5BF00E9CB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6ED833-42E3-4E9A-A22D-262C9BC0B1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F07D4B-2C82-4522-9B32-301D45E251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244AA-4963-43E1-B431-612A4AB06028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0" name="Текст 13">
            <a:extLst>
              <a:ext uri="{FF2B5EF4-FFF2-40B4-BE49-F238E27FC236}">
                <a16:creationId xmlns:a16="http://schemas.microsoft.com/office/drawing/2014/main" id="{0CC08AFF-ABFF-48DF-B383-02773DDB64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7108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23D8B8E-54E1-4888-8704-23B24CC61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1291887"/>
            <a:ext cx="5913664" cy="476612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">
            <a:extLst>
              <a:ext uri="{FF2B5EF4-FFF2-40B4-BE49-F238E27FC236}">
                <a16:creationId xmlns:a16="http://schemas.microsoft.com/office/drawing/2014/main" id="{45E5AC56-F013-40A4-8C42-94E7A44A3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23329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9067259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6373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169763"/>
            <a:ext cx="6727283" cy="3780188"/>
          </a:xfrm>
        </p:spPr>
        <p:txBody>
          <a:bodyPr/>
          <a:lstStyle>
            <a:lvl1pPr marL="228600" marR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Второй уровень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Третий уровень</a:t>
            </a:r>
          </a:p>
          <a:p>
            <a:pPr marL="1600200" marR="0" lvl="3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Четвертый уровень</a:t>
            </a:r>
          </a:p>
          <a:p>
            <a:pPr marL="2057400" marR="0" lvl="4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buFontTx/>
              <a:buBlip>
                <a:blip r:embed="rId2"/>
              </a:buBlip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Пятый уровень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/>
          </p:nvPr>
        </p:nvSpPr>
        <p:spPr>
          <a:xfrm>
            <a:off x="9726981" y="2169764"/>
            <a:ext cx="2022107" cy="3785468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360720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681830" y="1071836"/>
            <a:ext cx="9067258" cy="1476552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3248964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2" name="Текст 3"/>
          <p:cNvSpPr>
            <a:spLocks noGrp="1"/>
          </p:cNvSpPr>
          <p:nvPr>
            <p:ph type="body" sz="half" idx="14" hasCustomPrompt="1"/>
          </p:nvPr>
        </p:nvSpPr>
        <p:spPr>
          <a:xfrm>
            <a:off x="2681830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4" name="Текст 3"/>
          <p:cNvSpPr>
            <a:spLocks noGrp="1"/>
          </p:cNvSpPr>
          <p:nvPr>
            <p:ph type="body" sz="half" idx="16"/>
          </p:nvPr>
        </p:nvSpPr>
        <p:spPr>
          <a:xfrm>
            <a:off x="7363368" y="3248964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363367" y="2714324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8"/>
          </p:nvPr>
        </p:nvSpPr>
        <p:spPr>
          <a:xfrm>
            <a:off x="2681830" y="4852885"/>
            <a:ext cx="4385719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2681830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20"/>
          </p:nvPr>
        </p:nvSpPr>
        <p:spPr>
          <a:xfrm>
            <a:off x="7363368" y="4852885"/>
            <a:ext cx="4385720" cy="534641"/>
          </a:xfr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1" hasCustomPrompt="1"/>
          </p:nvPr>
        </p:nvSpPr>
        <p:spPr>
          <a:xfrm>
            <a:off x="7363367" y="4318245"/>
            <a:ext cx="2022107" cy="534640"/>
          </a:xfrm>
        </p:spPr>
        <p:txBody>
          <a:bodyPr anchor="b"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5821809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с примечан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 userDrawn="1"/>
        </p:nvSpPr>
        <p:spPr>
          <a:xfrm>
            <a:off x="0" y="4496499"/>
            <a:ext cx="12192000" cy="23615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52369"/>
            <a:ext cx="331614" cy="331614"/>
          </a:xfrm>
          <a:prstGeom prst="rect">
            <a:avLst/>
          </a:prstGeom>
        </p:spPr>
      </p:pic>
      <p:sp>
        <p:nvSpPr>
          <p:cNvPr id="14" name="Текст 3"/>
          <p:cNvSpPr>
            <a:spLocks noGrp="1"/>
          </p:cNvSpPr>
          <p:nvPr>
            <p:ph type="body" sz="half" idx="2"/>
          </p:nvPr>
        </p:nvSpPr>
        <p:spPr>
          <a:xfrm>
            <a:off x="2681830" y="2273417"/>
            <a:ext cx="9067259" cy="103184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4"/>
          </p:nvPr>
        </p:nvSpPr>
        <p:spPr>
          <a:xfrm>
            <a:off x="358383" y="2656094"/>
            <a:ext cx="2022107" cy="1706182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7"/>
          </p:nvPr>
        </p:nvSpPr>
        <p:spPr>
          <a:xfrm>
            <a:off x="2680133" y="4769142"/>
            <a:ext cx="4387417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8"/>
          </p:nvPr>
        </p:nvSpPr>
        <p:spPr>
          <a:xfrm>
            <a:off x="7382333" y="4769142"/>
            <a:ext cx="4366756" cy="128770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600" b="1"/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400" b="1"/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200" b="1"/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None/>
              <a:tabLst/>
              <a:defRPr sz="1000" b="1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228600" marR="0" lvl="0" indent="-230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9"/>
          </p:nvPr>
        </p:nvSpPr>
        <p:spPr>
          <a:xfrm>
            <a:off x="2681831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2680134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1"/>
          </p:nvPr>
        </p:nvSpPr>
        <p:spPr>
          <a:xfrm>
            <a:off x="4249726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4248029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3"/>
          </p:nvPr>
        </p:nvSpPr>
        <p:spPr>
          <a:xfrm>
            <a:off x="5819333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817636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5"/>
          </p:nvPr>
        </p:nvSpPr>
        <p:spPr>
          <a:xfrm>
            <a:off x="7382332" y="3802815"/>
            <a:ext cx="1521054" cy="693684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80635" y="3360895"/>
            <a:ext cx="1521054" cy="382676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0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1" name="Текст 3"/>
          <p:cNvSpPr>
            <a:spLocks noGrp="1"/>
          </p:cNvSpPr>
          <p:nvPr>
            <p:ph type="body" sz="half" idx="27" hasCustomPrompt="1"/>
          </p:nvPr>
        </p:nvSpPr>
        <p:spPr>
          <a:xfrm>
            <a:off x="356686" y="2169763"/>
            <a:ext cx="2022107" cy="486330"/>
          </a:xfrm>
        </p:spPr>
        <p:txBody>
          <a:bodyPr anchor="b"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34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777222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F7B9FD-711C-4285-B2F6-2708424AB76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10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F95EE0C-2229-4561-B778-3EFAA9A91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386804" y="-585364"/>
            <a:ext cx="7805195" cy="7443364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22.04.2022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3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8449D6-BE1C-475E-B363-1990A0CE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CFB677EA-F93F-4CCA-801F-884D64C3B84C}" type="datetime1">
              <a:rPr lang="ru-RU" smtClean="0"/>
              <a:pPr/>
              <a:t>22.04.2022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317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 слайд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D9C085-80F0-4D08-B62B-793F6ABD8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8" name="Дата 3"/>
          <p:cNvSpPr>
            <a:spLocks noGrp="1"/>
          </p:cNvSpPr>
          <p:nvPr>
            <p:ph type="dt" sz="half" idx="10"/>
          </p:nvPr>
        </p:nvSpPr>
        <p:spPr>
          <a:xfrm>
            <a:off x="339880" y="5685739"/>
            <a:ext cx="2026781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CFB677EA-F93F-4CCA-801F-884D64C3B84C}" type="datetime1">
              <a:rPr lang="ru-RU" smtClean="0"/>
              <a:pPr/>
              <a:t>22.04.2022</a:t>
            </a:fld>
            <a:endParaRPr lang="ru-RU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>
                <a:solidFill>
                  <a:schemeClr val="bg1"/>
                </a:solidFill>
              </a:rPr>
              <a:t>Positive Technologies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45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444FE31-5399-4C4F-B22C-500FB872C6E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64771-C72D-4166-955D-44D7161202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642" t="32411"/>
          <a:stretch/>
        </p:blipFill>
        <p:spPr>
          <a:xfrm flipH="1">
            <a:off x="4386801" y="0"/>
            <a:ext cx="7805198" cy="685800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BB7D6603-5FDC-4872-9FEC-8B5E8B7AF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035" y="2124831"/>
            <a:ext cx="5913664" cy="38417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Заголовок 2">
            <a:extLst>
              <a:ext uri="{FF2B5EF4-FFF2-40B4-BE49-F238E27FC236}">
                <a16:creationId xmlns:a16="http://schemas.microsoft.com/office/drawing/2014/main" id="{450C0215-BC11-413A-B3A0-DCA3F6BCB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704" y="383721"/>
            <a:ext cx="5927467" cy="1910443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0CB3D-3332-4686-956C-3B7050E6998D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83E4C-6F7F-4E67-A2DB-3250950E907F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0EA3881-3E2B-49A7-AB08-03237B08E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7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69E785-AF58-489B-A163-117FC16A85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C30DAE9-F946-4DB4-9C12-948ECF5A2C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D9F0090-2EE5-43E0-A18A-CAB46F3BA1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7" name="Текст 13">
            <a:extLst>
              <a:ext uri="{FF2B5EF4-FFF2-40B4-BE49-F238E27FC236}">
                <a16:creationId xmlns:a16="http://schemas.microsoft.com/office/drawing/2014/main" id="{4924B48F-BE98-4A97-B53B-128B63519F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953F5-DAA6-4FEF-B2FA-1A2BBBA7401C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6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D9C9434-8532-4BFA-8E38-5E8A8382C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6" t="30107" r="6556" b="11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AC2355D-62AC-4D0E-8C75-F127970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35" y="351064"/>
            <a:ext cx="5464629" cy="5598885"/>
          </a:xfrm>
        </p:spPr>
        <p:txBody>
          <a:bodyPr anchor="t">
            <a:normAutofit/>
          </a:bodyPr>
          <a:lstStyle>
            <a:lvl1pPr algn="l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B1A4E91-733D-4867-82DE-BC0DAA2DF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Текст 13">
            <a:extLst>
              <a:ext uri="{FF2B5EF4-FFF2-40B4-BE49-F238E27FC236}">
                <a16:creationId xmlns:a16="http://schemas.microsoft.com/office/drawing/2014/main" id="{C4F3AFA2-E965-49DD-AF0F-63547C5982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3647" y="6168548"/>
            <a:ext cx="2426381" cy="48101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sz="1600" dirty="0"/>
              <a:t>Имя Фамилия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5B2D60-B868-4596-B525-8D54E3939679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1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342" y="441325"/>
            <a:ext cx="456746" cy="456746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9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презентаци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17F614F-BD90-45E2-805B-9AEEDEA5859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CCB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3D4E3C-382C-480E-ABBB-5CA7FF9587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47" y="1493446"/>
            <a:ext cx="10988350" cy="5224317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3CD4F864-0605-440B-8433-54828F58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1714" y="2647490"/>
            <a:ext cx="9189133" cy="33273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0EB4C-5C63-43D0-9808-C015EFD60A86}"/>
              </a:ext>
            </a:extLst>
          </p:cNvPr>
          <p:cNvSpPr txBox="1"/>
          <p:nvPr userDrawn="1"/>
        </p:nvSpPr>
        <p:spPr>
          <a:xfrm>
            <a:off x="333826" y="6172705"/>
            <a:ext cx="2355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600" dirty="0"/>
              <a:t>Positive Technologies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3D1433-85E0-46FB-8763-62E0FF041802}"/>
              </a:ext>
            </a:extLst>
          </p:cNvPr>
          <p:cNvSpPr txBox="1"/>
          <p:nvPr userDrawn="1"/>
        </p:nvSpPr>
        <p:spPr>
          <a:xfrm>
            <a:off x="9968680" y="6173628"/>
            <a:ext cx="1896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accent1"/>
                </a:solidFill>
              </a:rPr>
              <a:t>ptsecurity.com</a:t>
            </a:r>
            <a:endParaRPr lang="ru-RU" sz="1600" b="1" dirty="0">
              <a:solidFill>
                <a:schemeClr val="accent1"/>
              </a:solidFill>
            </a:endParaRPr>
          </a:p>
        </p:txBody>
      </p:sp>
      <p:sp>
        <p:nvSpPr>
          <p:cNvPr id="11" name="Заголовок 2">
            <a:extLst>
              <a:ext uri="{FF2B5EF4-FFF2-40B4-BE49-F238E27FC236}">
                <a16:creationId xmlns:a16="http://schemas.microsoft.com/office/drawing/2014/main" id="{A16859D7-35EA-4BA7-BB22-7BA87DE080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0265" y="898072"/>
            <a:ext cx="9220582" cy="1724480"/>
          </a:xfrm>
        </p:spPr>
        <p:txBody>
          <a:bodyPr>
            <a:normAutofit/>
          </a:bodyPr>
          <a:lstStyle>
            <a:lvl1pPr>
              <a:lnSpc>
                <a:spcPts val="6600"/>
              </a:lnSpc>
              <a:defRPr sz="6600" b="0"/>
            </a:lvl1pPr>
          </a:lstStyle>
          <a:p>
            <a:r>
              <a:rPr lang="ru-RU" dirty="0"/>
              <a:t>Раздел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176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9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half" idx="14"/>
          </p:nvPr>
        </p:nvSpPr>
        <p:spPr>
          <a:xfrm>
            <a:off x="2682939" y="2605532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2681830" y="2111390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half" idx="17"/>
          </p:nvPr>
        </p:nvSpPr>
        <p:spPr>
          <a:xfrm>
            <a:off x="5022914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5021805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19" name="Текст 3"/>
          <p:cNvSpPr>
            <a:spLocks noGrp="1"/>
          </p:cNvSpPr>
          <p:nvPr>
            <p:ph type="body" sz="half" idx="19"/>
          </p:nvPr>
        </p:nvSpPr>
        <p:spPr>
          <a:xfrm>
            <a:off x="7362889" y="2603263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361780" y="2109121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21"/>
          </p:nvPr>
        </p:nvSpPr>
        <p:spPr>
          <a:xfrm>
            <a:off x="2681830" y="4639195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22" hasCustomPrompt="1"/>
          </p:nvPr>
        </p:nvSpPr>
        <p:spPr>
          <a:xfrm>
            <a:off x="2680721" y="4145053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half" idx="23"/>
          </p:nvPr>
        </p:nvSpPr>
        <p:spPr>
          <a:xfrm>
            <a:off x="5021805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24" hasCustomPrompt="1"/>
          </p:nvPr>
        </p:nvSpPr>
        <p:spPr>
          <a:xfrm>
            <a:off x="5020696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half" idx="25"/>
          </p:nvPr>
        </p:nvSpPr>
        <p:spPr>
          <a:xfrm>
            <a:off x="7361780" y="4636926"/>
            <a:ext cx="2441511" cy="1076561"/>
          </a:xfrm>
        </p:spPr>
        <p:txBody>
          <a:bodyPr>
            <a:normAutofit/>
          </a:bodyPr>
          <a:lstStyle>
            <a:lvl1pPr marL="0" indent="0"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half" idx="26" hasCustomPrompt="1"/>
          </p:nvPr>
        </p:nvSpPr>
        <p:spPr>
          <a:xfrm>
            <a:off x="7360671" y="4142784"/>
            <a:ext cx="2442129" cy="693580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Название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29" name="TextBox 28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2561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Текст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6686" y="334528"/>
            <a:ext cx="9447714" cy="365125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Название презентации</a:t>
            </a: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475" y="441325"/>
            <a:ext cx="331614" cy="331614"/>
          </a:xfrm>
          <a:prstGeom prst="rect">
            <a:avLst/>
          </a:prstGeom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2681830" y="1071836"/>
            <a:ext cx="9067258" cy="1097927"/>
          </a:xfrm>
        </p:spPr>
        <p:txBody>
          <a:bodyPr anchor="t">
            <a:normAutofit/>
          </a:bodyPr>
          <a:lstStyle>
            <a:lvl1pPr>
              <a:lnSpc>
                <a:spcPts val="4800"/>
              </a:lnSpc>
              <a:defRPr sz="4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33826" y="6197644"/>
            <a:ext cx="180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200" dirty="0"/>
              <a:t>Positive Technologies</a:t>
            </a:r>
            <a:endParaRPr lang="ru-RU" sz="120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681830" y="6191074"/>
            <a:ext cx="1314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ptsecurity.com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2201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704" y="441325"/>
            <a:ext cx="10824249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2704" y="1901824"/>
            <a:ext cx="1082424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804400" y="6180985"/>
            <a:ext cx="2044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B5CA0C3-2E3F-4C16-8F43-1643E3AA67E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22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5" r:id="rId4"/>
    <p:sldLayoutId id="2147483676" r:id="rId5"/>
    <p:sldLayoutId id="2147483668" r:id="rId6"/>
    <p:sldLayoutId id="214748367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57" r:id="rId13"/>
    <p:sldLayoutId id="2147483660" r:id="rId14"/>
    <p:sldLayoutId id="2147483658" r:id="rId15"/>
    <p:sldLayoutId id="2147483674" r:id="rId16"/>
    <p:sldLayoutId id="2147483673" r:id="rId17"/>
    <p:sldLayoutId id="2147483678" r:id="rId18"/>
    <p:sldLayoutId id="2147483667" r:id="rId19"/>
    <p:sldLayoutId id="2147483661" r:id="rId20"/>
    <p:sldLayoutId id="2147483662" r:id="rId21"/>
    <p:sldLayoutId id="2147483663" r:id="rId22"/>
    <p:sldLayoutId id="2147483659" r:id="rId23"/>
    <p:sldLayoutId id="2147483666" r:id="rId24"/>
    <p:sldLayoutId id="2147483677" r:id="rId25"/>
    <p:sldLayoutId id="2147483679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6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Tx/>
        <a:buBlip>
          <a:blip r:embed="rId28"/>
        </a:buBlip>
        <a:defRPr lang="ru-RU" sz="11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 userDrawn="1">
          <p15:clr>
            <a:srgbClr val="F26B43"/>
          </p15:clr>
        </p15:guide>
        <p15:guide id="2" pos="3228" userDrawn="1">
          <p15:clr>
            <a:srgbClr val="F26B43"/>
          </p15:clr>
        </p15:guide>
        <p15:guide id="3" pos="4452" userDrawn="1">
          <p15:clr>
            <a:srgbClr val="F26B43"/>
          </p15:clr>
        </p15:guide>
        <p15:guide id="4" pos="2978" userDrawn="1">
          <p15:clr>
            <a:srgbClr val="F26B43"/>
          </p15:clr>
        </p15:guide>
        <p15:guide id="5" pos="1753" userDrawn="1">
          <p15:clr>
            <a:srgbClr val="F26B43"/>
          </p15:clr>
        </p15:guide>
        <p15:guide id="6" pos="1504" userDrawn="1">
          <p15:clr>
            <a:srgbClr val="F26B43"/>
          </p15:clr>
        </p15:guide>
        <p15:guide id="7" pos="7401" userDrawn="1">
          <p15:clr>
            <a:srgbClr val="F26B43"/>
          </p15:clr>
        </p15:guide>
        <p15:guide id="8" pos="6176" userDrawn="1">
          <p15:clr>
            <a:srgbClr val="F26B43"/>
          </p15:clr>
        </p15:guide>
        <p15:guide id="9" pos="5927" userDrawn="1">
          <p15:clr>
            <a:srgbClr val="F26B43"/>
          </p15:clr>
        </p15:guide>
        <p15:guide id="10" pos="4702" userDrawn="1">
          <p15:clr>
            <a:srgbClr val="F26B43"/>
          </p15:clr>
        </p15:guide>
        <p15:guide id="11" orient="horz" pos="1003" userDrawn="1">
          <p15:clr>
            <a:srgbClr val="F26B43"/>
          </p15:clr>
        </p15:guide>
        <p15:guide id="12" orient="horz" pos="3748" userDrawn="1">
          <p15:clr>
            <a:srgbClr val="F26B43"/>
          </p15:clr>
        </p15:guide>
        <p15:guide id="13" orient="horz" pos="278" userDrawn="1">
          <p15:clr>
            <a:srgbClr val="F26B43"/>
          </p15:clr>
        </p15:guide>
        <p15:guide id="14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38035" y="2373329"/>
            <a:ext cx="5913664" cy="3593251"/>
          </a:xfrm>
        </p:spPr>
        <p:txBody>
          <a:bodyPr>
            <a:normAutofit/>
          </a:bodyPr>
          <a:lstStyle/>
          <a:p>
            <a:r>
              <a:rPr lang="ru-RU" sz="3600">
                <a:latin typeface="TT Hoves" panose="02000503030000020004" pitchFamily="2" charset="-52"/>
              </a:rPr>
              <a:t>Тема 4. </a:t>
            </a:r>
            <a:r>
              <a:rPr lang="ru-RU" sz="3600" dirty="0">
                <a:latin typeface="TT Hoves" panose="02000503030000020004" pitchFamily="2" charset="-52"/>
              </a:rPr>
              <a:t>Инфраструктурные сервисы в домене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OS Windows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3730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10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2" y="1954213"/>
            <a:ext cx="3545797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Если запись будет найдена, то сервер возвратит компьютеру сопоставление. </a:t>
            </a:r>
          </a:p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Но если такой записи не будет…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C71EE17-7E73-401E-9B90-BEA3603F80A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097" y="1954213"/>
            <a:ext cx="6034194" cy="3995737"/>
          </a:xfrm>
        </p:spPr>
      </p:pic>
    </p:spTree>
    <p:extLst>
      <p:ext uri="{BB962C8B-B14F-4D97-AF65-F5344CB8AC3E}">
        <p14:creationId xmlns:p14="http://schemas.microsoft.com/office/powerpoint/2010/main" val="222060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11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То тогда кэширующий сервер направит запрос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root-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серверу.</a:t>
            </a:r>
          </a:p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Адреса этих серверов всем известны, всего их 13 штук.</a:t>
            </a:r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52E182BF-CB6D-49C3-8A64-143672445027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2598588"/>
            <a:ext cx="8269288" cy="2706986"/>
          </a:xfrm>
        </p:spPr>
      </p:pic>
    </p:spTree>
    <p:extLst>
      <p:ext uri="{BB962C8B-B14F-4D97-AF65-F5344CB8AC3E}">
        <p14:creationId xmlns:p14="http://schemas.microsoft.com/office/powerpoint/2010/main" val="90823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12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Root-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 не знает </a:t>
            </a:r>
            <a:r>
              <a:rPr lang="en-US" sz="2000" dirty="0" err="1">
                <a:solidFill>
                  <a:schemeClr val="tx1"/>
                </a:solidFill>
                <a:latin typeface="TT Hoves" panose="02000503030000020004" pitchFamily="2" charset="-52"/>
              </a:rPr>
              <a:t>ip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адреса запрашиваемого имени. Но он знает адрес сервера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 TLD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T Hoves" panose="02000503030000020004" pitchFamily="2" charset="-52"/>
              </a:rPr>
              <a:t>.com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,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который может знать о </a:t>
            </a:r>
            <a:r>
              <a:rPr lang="en-US" sz="2000" dirty="0" err="1">
                <a:solidFill>
                  <a:srgbClr val="FF0000"/>
                </a:solidFill>
                <a:latin typeface="TT Hoves" panose="02000503030000020004" pitchFamily="2" charset="-52"/>
              </a:rPr>
              <a:t>ptsecurity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.</a:t>
            </a:r>
          </a:p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Эту информацию и возвращает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root-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 – </a:t>
            </a:r>
            <a:r>
              <a:rPr lang="en-US" sz="2000" dirty="0" err="1">
                <a:solidFill>
                  <a:schemeClr val="tx1"/>
                </a:solidFill>
                <a:latin typeface="TT Hoves" panose="02000503030000020004" pitchFamily="2" charset="-52"/>
              </a:rPr>
              <a:t>ip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адрес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TLD</a:t>
            </a:r>
            <a:endParaRPr lang="ru-RU" sz="2000" dirty="0">
              <a:solidFill>
                <a:schemeClr val="tx1"/>
              </a:solidFill>
              <a:latin typeface="TT Hoves" panose="02000503030000020004" pitchFamily="2" charset="-52"/>
            </a:endParaRPr>
          </a:p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Сам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Root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 тоже имеет доменное имя. И это имя – </a:t>
            </a:r>
            <a:r>
              <a:rPr lang="ru-RU" sz="2000" b="1" dirty="0">
                <a:solidFill>
                  <a:schemeClr val="tx1"/>
                </a:solidFill>
                <a:latin typeface="TT Hoves" panose="02000503030000020004" pitchFamily="2" charset="-52"/>
              </a:rPr>
              <a:t>.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(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да, именно точка).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2DFFF8E-35CD-40D9-8E69-783ED3C7E7B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2598588"/>
            <a:ext cx="8269288" cy="2706986"/>
          </a:xfrm>
        </p:spPr>
      </p:pic>
    </p:spTree>
    <p:extLst>
      <p:ext uri="{BB962C8B-B14F-4D97-AF65-F5344CB8AC3E}">
        <p14:creationId xmlns:p14="http://schemas.microsoft.com/office/powerpoint/2010/main" val="392315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Зная адрес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TLD,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запрос с просьбой разрешения имени направляется ему.</a:t>
            </a:r>
          </a:p>
          <a:p>
            <a:endParaRPr lang="ru-RU" sz="2000" dirty="0">
              <a:solidFill>
                <a:schemeClr val="tx1"/>
              </a:solidFill>
              <a:latin typeface="TT Hoves" panose="02000503030000020004" pitchFamily="2" charset="-52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2F6F1D48-0AF0-4DD0-99C5-A05CB81A4ED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2598588"/>
            <a:ext cx="8269288" cy="2706986"/>
          </a:xfrm>
        </p:spPr>
      </p:pic>
    </p:spTree>
    <p:extLst>
      <p:ext uri="{BB962C8B-B14F-4D97-AF65-F5344CB8AC3E}">
        <p14:creationId xmlns:p14="http://schemas.microsoft.com/office/powerpoint/2010/main" val="1657059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Но и этот сервер не может ответить на наш вопрос относительно адреса </a:t>
            </a:r>
            <a:r>
              <a:rPr lang="en-US" sz="2000" dirty="0">
                <a:solidFill>
                  <a:srgbClr val="FF0000"/>
                </a:solidFill>
                <a:latin typeface="TT Hoves" panose="02000503030000020004" pitchFamily="2" charset="-52"/>
              </a:rPr>
              <a:t>support.ptsecurity.com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.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 Но он знает </a:t>
            </a:r>
            <a:r>
              <a:rPr lang="en-US" sz="2000" dirty="0" err="1">
                <a:solidFill>
                  <a:schemeClr val="tx1"/>
                </a:solidFill>
                <a:latin typeface="TT Hoves" panose="02000503030000020004" pitchFamily="2" charset="-52"/>
              </a:rPr>
              <a:t>ip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адрес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DNS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сервера, содержащего зону </a:t>
            </a:r>
            <a:r>
              <a:rPr lang="en-US" sz="2000" dirty="0">
                <a:solidFill>
                  <a:srgbClr val="FF0000"/>
                </a:solidFill>
                <a:latin typeface="TT Hoves" panose="02000503030000020004" pitchFamily="2" charset="-52"/>
              </a:rPr>
              <a:t>ptsecurity.com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.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Его то он нам и предоставит. Это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SLD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сервер.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19C0928-E073-472B-AC79-A90197AD1C2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2594880"/>
            <a:ext cx="8269288" cy="2714403"/>
          </a:xfrm>
        </p:spPr>
      </p:pic>
    </p:spTree>
    <p:extLst>
      <p:ext uri="{BB962C8B-B14F-4D97-AF65-F5344CB8AC3E}">
        <p14:creationId xmlns:p14="http://schemas.microsoft.com/office/powerpoint/2010/main" val="98403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15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И теперь мы обращаемся к серверу, который владеет всеми дочерними (по иерархии) записями. В том числе и </a:t>
            </a:r>
            <a:r>
              <a:rPr lang="en-US" sz="2000" dirty="0">
                <a:solidFill>
                  <a:srgbClr val="FF0000"/>
                </a:solidFill>
                <a:latin typeface="TT Hoves" panose="02000503030000020004" pitchFamily="2" charset="-52"/>
              </a:rPr>
              <a:t>support.ptsecurity.com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.</a:t>
            </a:r>
            <a:endParaRPr lang="ru-RU" sz="2000" dirty="0">
              <a:solidFill>
                <a:schemeClr val="tx1"/>
              </a:solidFill>
              <a:latin typeface="TT Hoves" panose="02000503030000020004" pitchFamily="2" charset="-52"/>
            </a:endParaRPr>
          </a:p>
          <a:p>
            <a:endParaRPr lang="ru-RU" sz="2000" dirty="0">
              <a:solidFill>
                <a:schemeClr val="tx1"/>
              </a:solidFill>
              <a:latin typeface="TT Hoves" panose="02000503030000020004" pitchFamily="2" charset="-52"/>
            </a:endParaRPr>
          </a:p>
        </p:txBody>
      </p:sp>
      <p:pic>
        <p:nvPicPr>
          <p:cNvPr id="15" name="Объект 14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800" y="2210160"/>
            <a:ext cx="8269288" cy="3483842"/>
          </a:xfrm>
        </p:spPr>
      </p:pic>
    </p:spTree>
    <p:extLst>
      <p:ext uri="{BB962C8B-B14F-4D97-AF65-F5344CB8AC3E}">
        <p14:creationId xmlns:p14="http://schemas.microsoft.com/office/powerpoint/2010/main" val="2467350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 отправляет ответ на запрос от кеширующего сервера.</a:t>
            </a:r>
          </a:p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Тот, в свою очередь, кэширует (сохраняет в базе) эту запись.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41" y="1954213"/>
            <a:ext cx="8069405" cy="3995737"/>
          </a:xfrm>
        </p:spPr>
      </p:pic>
    </p:spTree>
    <p:extLst>
      <p:ext uri="{BB962C8B-B14F-4D97-AF65-F5344CB8AC3E}">
        <p14:creationId xmlns:p14="http://schemas.microsoft.com/office/powerpoint/2010/main" val="116203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17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А после пересылает клиенту. Клиент тоже запись кэширует у себя в локальном кэше. Да и по пути ее кэшируют все, кто могут – и роутер клиента, и, возможно, его сервер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DNS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в инфраструктуре организации.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41" y="1954213"/>
            <a:ext cx="8069405" cy="3995737"/>
          </a:xfrm>
        </p:spPr>
      </p:pic>
    </p:spTree>
    <p:extLst>
      <p:ext uri="{BB962C8B-B14F-4D97-AF65-F5344CB8AC3E}">
        <p14:creationId xmlns:p14="http://schemas.microsoft.com/office/powerpoint/2010/main" val="393767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80011" y="1966898"/>
            <a:ext cx="6069281" cy="947510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FF0000"/>
                </a:solidFill>
                <a:latin typeface="TT Hoves" panose="02000503030000020004" pitchFamily="2" charset="-52"/>
              </a:rPr>
              <a:t>Forward lookup</a:t>
            </a:r>
            <a:r>
              <a:rPr lang="ru-RU" sz="1800" b="1" dirty="0">
                <a:solidFill>
                  <a:srgbClr val="FF0000"/>
                </a:solidFill>
                <a:latin typeface="TT Hoves" panose="02000503030000020004" pitchFamily="2" charset="-52"/>
              </a:rPr>
              <a:t> </a:t>
            </a:r>
            <a:r>
              <a:rPr lang="ru-RU" sz="1800" dirty="0">
                <a:latin typeface="TT Hoves" panose="02000503030000020004" pitchFamily="2" charset="-52"/>
              </a:rPr>
              <a:t>(прямой просмотр </a:t>
            </a:r>
            <a:r>
              <a:rPr lang="en-US" sz="1800" dirty="0">
                <a:latin typeface="TT Hoves" panose="02000503030000020004" pitchFamily="2" charset="-52"/>
              </a:rPr>
              <a:t>DNS</a:t>
            </a:r>
            <a:r>
              <a:rPr lang="ru-RU" sz="1800" dirty="0">
                <a:latin typeface="TT Hoves" panose="02000503030000020004" pitchFamily="2" charset="-52"/>
              </a:rPr>
              <a:t>) – процесс запроса, какой </a:t>
            </a:r>
            <a:r>
              <a:rPr lang="en-US" sz="1800" dirty="0">
                <a:latin typeface="TT Hoves" panose="02000503030000020004" pitchFamily="2" charset="-52"/>
              </a:rPr>
              <a:t>IP </a:t>
            </a:r>
            <a:r>
              <a:rPr lang="ru-RU" sz="1800" dirty="0">
                <a:latin typeface="TT Hoves" panose="02000503030000020004" pitchFamily="2" charset="-52"/>
              </a:rPr>
              <a:t>адрес ассоциирован с запрашиваемым </a:t>
            </a:r>
            <a:r>
              <a:rPr lang="en-US" sz="1800" dirty="0">
                <a:latin typeface="TT Hoves" panose="02000503030000020004" pitchFamily="2" charset="-52"/>
              </a:rPr>
              <a:t>DNS </a:t>
            </a:r>
            <a:r>
              <a:rPr lang="ru-RU" sz="1800" dirty="0">
                <a:latin typeface="TT Hoves" panose="02000503030000020004" pitchFamily="2" charset="-52"/>
              </a:rPr>
              <a:t>именем.</a:t>
            </a:r>
          </a:p>
          <a:p>
            <a:endParaRPr lang="ru-RU" sz="1800" dirty="0">
              <a:latin typeface="TT Hoves" panose="02000503030000020004" pitchFamily="2" charset="-52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T Hoves" panose="02000503030000020004" pitchFamily="2" charset="-52"/>
              </a:rPr>
              <a:t>Forward lookup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Виды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DNS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запросов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half" idx="17"/>
          </p:nvPr>
        </p:nvSpPr>
        <p:spPr>
          <a:xfrm>
            <a:off x="5780012" y="2914408"/>
            <a:ext cx="6069281" cy="123014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rgbClr val="FF0000"/>
                </a:solidFill>
                <a:latin typeface="TT Hoves" panose="02000503030000020004" pitchFamily="2" charset="-52"/>
              </a:rPr>
              <a:t>Reverse lookup</a:t>
            </a:r>
            <a:r>
              <a:rPr lang="ru-RU" sz="1800" b="1" dirty="0">
                <a:solidFill>
                  <a:srgbClr val="FF0000"/>
                </a:solidFill>
                <a:latin typeface="TT Hoves" panose="02000503030000020004" pitchFamily="2" charset="-52"/>
              </a:rPr>
              <a:t> </a:t>
            </a:r>
            <a:r>
              <a:rPr lang="ru-RU" sz="1800" dirty="0">
                <a:latin typeface="TT Hoves" panose="02000503030000020004" pitchFamily="2" charset="-52"/>
              </a:rPr>
              <a:t>(обратный просмотр </a:t>
            </a:r>
            <a:r>
              <a:rPr lang="en-US" sz="1800" dirty="0">
                <a:latin typeface="TT Hoves" panose="02000503030000020004" pitchFamily="2" charset="-52"/>
              </a:rPr>
              <a:t>DNS</a:t>
            </a:r>
            <a:r>
              <a:rPr lang="ru-RU" sz="1800" dirty="0">
                <a:latin typeface="TT Hoves" panose="02000503030000020004" pitchFamily="2" charset="-52"/>
              </a:rPr>
              <a:t>) – процесс запроса, какие </a:t>
            </a:r>
            <a:r>
              <a:rPr lang="en-US" sz="1800" dirty="0">
                <a:latin typeface="TT Hoves" panose="02000503030000020004" pitchFamily="2" charset="-52"/>
              </a:rPr>
              <a:t>DNS </a:t>
            </a:r>
            <a:r>
              <a:rPr lang="ru-RU" sz="1800" dirty="0">
                <a:latin typeface="TT Hoves" panose="02000503030000020004" pitchFamily="2" charset="-52"/>
              </a:rPr>
              <a:t>имена сопоставляются с запрашиваемым </a:t>
            </a:r>
            <a:r>
              <a:rPr lang="en-US" sz="1800" dirty="0">
                <a:latin typeface="TT Hoves" panose="02000503030000020004" pitchFamily="2" charset="-52"/>
              </a:rPr>
              <a:t>IP </a:t>
            </a:r>
            <a:r>
              <a:rPr lang="ru-RU" sz="1800" dirty="0">
                <a:latin typeface="TT Hoves" panose="02000503030000020004" pitchFamily="2" charset="-52"/>
              </a:rPr>
              <a:t>адресом.</a:t>
            </a:r>
          </a:p>
          <a:p>
            <a:endParaRPr lang="en-US" sz="1800" dirty="0">
              <a:latin typeface="TT Hoves" panose="02000503030000020004" pitchFamily="2" charset="-52"/>
            </a:endParaRPr>
          </a:p>
          <a:p>
            <a:endParaRPr lang="ru-RU" sz="1800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half" idx="18"/>
          </p:nvPr>
        </p:nvSpPr>
        <p:spPr>
          <a:xfrm>
            <a:off x="4971013" y="3950402"/>
            <a:ext cx="6878282" cy="2184763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TT Hoves" panose="02000503030000020004" pitchFamily="2" charset="-52"/>
              </a:rPr>
              <a:t>Есть 2 вида запросов – прямые и обратные. Обычно </a:t>
            </a:r>
            <a:r>
              <a:rPr lang="en-US" sz="1800" dirty="0">
                <a:latin typeface="TT Hoves" panose="02000503030000020004" pitchFamily="2" charset="-52"/>
              </a:rPr>
              <a:t>DNS </a:t>
            </a:r>
            <a:r>
              <a:rPr lang="ru-RU" sz="1800" dirty="0">
                <a:latin typeface="TT Hoves" panose="02000503030000020004" pitchFamily="2" charset="-52"/>
              </a:rPr>
              <a:t>сервер отвечает на вопрос: какой </a:t>
            </a:r>
            <a:r>
              <a:rPr lang="en-US" sz="1800" dirty="0">
                <a:latin typeface="TT Hoves" panose="02000503030000020004" pitchFamily="2" charset="-52"/>
              </a:rPr>
              <a:t>IP </a:t>
            </a:r>
            <a:r>
              <a:rPr lang="ru-RU" sz="1800" dirty="0">
                <a:latin typeface="TT Hoves" panose="02000503030000020004" pitchFamily="2" charset="-52"/>
              </a:rPr>
              <a:t>адрес у данного имени?</a:t>
            </a:r>
          </a:p>
          <a:p>
            <a:r>
              <a:rPr lang="ru-RU" sz="1800" dirty="0">
                <a:latin typeface="TT Hoves" panose="02000503030000020004" pitchFamily="2" charset="-52"/>
              </a:rPr>
              <a:t>Но если спросить сервер, какое имя принадлежит конкретному адресу – то он не сможет провести такой поиск в обычной базе сопоставлений имён, это архитектурное ограничение. Для этого нужно конфигурировать зону обратного просмотра.</a:t>
            </a:r>
          </a:p>
          <a:p>
            <a:endParaRPr lang="ru-RU" sz="1800" dirty="0">
              <a:latin typeface="TT Hoves" panose="02000503030000020004" pitchFamily="2" charset="-52"/>
            </a:endParaRPr>
          </a:p>
          <a:p>
            <a:endParaRPr lang="ru-RU" sz="18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67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88430" y="1948543"/>
            <a:ext cx="6460866" cy="1451362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T Hoves" panose="02000503030000020004" pitchFamily="2" charset="-52"/>
              </a:rPr>
              <a:t>Primary DNS zone</a:t>
            </a:r>
            <a:r>
              <a:rPr lang="ru-RU" sz="2000" b="1" dirty="0">
                <a:solidFill>
                  <a:srgbClr val="FF0000"/>
                </a:solidFill>
                <a:latin typeface="TT Hoves" panose="02000503030000020004" pitchFamily="2" charset="-52"/>
              </a:rPr>
              <a:t> </a:t>
            </a:r>
            <a:r>
              <a:rPr lang="ru-RU" sz="2000" dirty="0">
                <a:latin typeface="TT Hoves" panose="02000503030000020004" pitchFamily="2" charset="-52"/>
              </a:rPr>
              <a:t>– основная зона </a:t>
            </a:r>
            <a:r>
              <a:rPr lang="en-US" sz="2000" dirty="0">
                <a:latin typeface="TT Hoves" panose="02000503030000020004" pitchFamily="2" charset="-52"/>
              </a:rPr>
              <a:t>DNS. </a:t>
            </a:r>
            <a:r>
              <a:rPr lang="ru-RU" sz="2000" dirty="0">
                <a:latin typeface="TT Hoves" panose="02000503030000020004" pitchFamily="2" charset="-52"/>
              </a:rPr>
              <a:t>Содержит все </a:t>
            </a:r>
            <a:r>
              <a:rPr lang="en-US" sz="2000" dirty="0">
                <a:latin typeface="TT Hoves" panose="02000503030000020004" pitchFamily="2" charset="-52"/>
              </a:rPr>
              <a:t>DNS </a:t>
            </a:r>
            <a:r>
              <a:rPr lang="ru-RU" sz="2000" dirty="0">
                <a:latin typeface="TT Hoves" panose="02000503030000020004" pitchFamily="2" charset="-52"/>
              </a:rPr>
              <a:t>записи, автоматически добавляет новые при необходимости и позволяет их редактировать.</a:t>
            </a:r>
            <a:endParaRPr lang="en-US" sz="2000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T Hoves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Зоны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DNS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half" idx="17"/>
          </p:nvPr>
        </p:nvSpPr>
        <p:spPr>
          <a:xfrm>
            <a:off x="5388431" y="3046470"/>
            <a:ext cx="6460864" cy="145136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T Hoves" panose="02000503030000020004" pitchFamily="2" charset="-52"/>
              </a:rPr>
              <a:t>Secondary DNS zone</a:t>
            </a:r>
            <a:r>
              <a:rPr lang="ru-RU" sz="2000" b="1" dirty="0">
                <a:solidFill>
                  <a:srgbClr val="FF0000"/>
                </a:solidFill>
                <a:latin typeface="TT Hoves" panose="02000503030000020004" pitchFamily="2" charset="-52"/>
              </a:rPr>
              <a:t> </a:t>
            </a:r>
            <a:r>
              <a:rPr lang="ru-RU" sz="2000" dirty="0">
                <a:latin typeface="TT Hoves" panose="02000503030000020004" pitchFamily="2" charset="-52"/>
              </a:rPr>
              <a:t>– второстепенная зона </a:t>
            </a:r>
            <a:r>
              <a:rPr lang="en-US" sz="2000" dirty="0">
                <a:latin typeface="TT Hoves" panose="02000503030000020004" pitchFamily="2" charset="-52"/>
              </a:rPr>
              <a:t>DNS. </a:t>
            </a:r>
            <a:r>
              <a:rPr lang="ru-RU" sz="2000" dirty="0">
                <a:latin typeface="TT Hoves" panose="02000503030000020004" pitchFamily="2" charset="-52"/>
              </a:rPr>
              <a:t>Служит для резервирования основной зоны. Не позволяет изменять содержимое.</a:t>
            </a:r>
            <a:endParaRPr lang="en-US" sz="2000" dirty="0">
              <a:latin typeface="TT Hoves" panose="02000503030000020004" pitchFamily="2" charset="-52"/>
            </a:endParaRPr>
          </a:p>
          <a:p>
            <a:endParaRPr lang="ru-RU" sz="2000" dirty="0"/>
          </a:p>
        </p:txBody>
      </p:sp>
      <p:sp>
        <p:nvSpPr>
          <p:cNvPr id="6" name="Текст 5"/>
          <p:cNvSpPr>
            <a:spLocks noGrp="1"/>
          </p:cNvSpPr>
          <p:nvPr>
            <p:ph type="body" sz="half" idx="18"/>
          </p:nvPr>
        </p:nvSpPr>
        <p:spPr>
          <a:xfrm>
            <a:off x="5388431" y="4125686"/>
            <a:ext cx="6460864" cy="2009479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T Hoves" panose="02000503030000020004" pitchFamily="2" charset="-52"/>
              </a:rPr>
              <a:t>Stub DNS zone </a:t>
            </a:r>
            <a:r>
              <a:rPr lang="en-US" sz="2000" dirty="0">
                <a:latin typeface="TT Hoves" panose="02000503030000020004" pitchFamily="2" charset="-52"/>
              </a:rPr>
              <a:t>– </a:t>
            </a:r>
            <a:r>
              <a:rPr lang="ru-RU" sz="2000" dirty="0">
                <a:latin typeface="TT Hoves" panose="02000503030000020004" pitchFamily="2" charset="-52"/>
              </a:rPr>
              <a:t>зона-заглушка. Зоны-заглушки DNS используются для того, чтобы DNS-серверы могли разрешать записи в другом домене. Информация в зоне-заглушке позволяет вашему DNS напрямую связываться с полномочным DNS-сервером.</a:t>
            </a:r>
            <a:endParaRPr lang="en-US" sz="2000" dirty="0">
              <a:latin typeface="TT Hoves" panose="02000503030000020004" pitchFamily="2" charset="-52"/>
            </a:endParaRPr>
          </a:p>
          <a:p>
            <a:endParaRPr lang="ru-RU" sz="20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7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2671714" y="1959429"/>
            <a:ext cx="9189133" cy="4015461"/>
          </a:xfrm>
        </p:spPr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Система доменных имён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640265" y="898072"/>
            <a:ext cx="9220582" cy="106135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DNS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0289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20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Записи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DNS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766085" y="2835705"/>
            <a:ext cx="2440892" cy="2897059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T Hoves" panose="02000503030000020004" pitchFamily="2" charset="-52"/>
              </a:rPr>
              <a:t>Start of Authority</a:t>
            </a:r>
            <a:r>
              <a:rPr lang="ru-RU" sz="1600" dirty="0">
                <a:latin typeface="TT Hoves" panose="02000503030000020004" pitchFamily="2" charset="-52"/>
              </a:rPr>
              <a:t>, или начальная запись зоны. Указывает, на каком сервере хранится эталонная информация о данном домене, содержит контактную информацию лица, ответственного за данную зону и </a:t>
            </a:r>
            <a:r>
              <a:rPr lang="en-US" sz="1600" dirty="0">
                <a:latin typeface="TT Hoves" panose="02000503030000020004" pitchFamily="2" charset="-52"/>
              </a:rPr>
              <a:t>TTL </a:t>
            </a:r>
            <a:r>
              <a:rPr lang="ru-RU" sz="1600" dirty="0">
                <a:latin typeface="TT Hoves" panose="02000503030000020004" pitchFamily="2" charset="-52"/>
              </a:rPr>
              <a:t>записей </a:t>
            </a:r>
            <a:r>
              <a:rPr lang="en-US" sz="1600" dirty="0">
                <a:latin typeface="TT Hoves" panose="02000503030000020004" pitchFamily="2" charset="-52"/>
              </a:rPr>
              <a:t>DNS.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half" idx="16"/>
          </p:nvPr>
        </p:nvSpPr>
        <p:spPr>
          <a:xfrm>
            <a:off x="766576" y="2142125"/>
            <a:ext cx="2442129" cy="693580"/>
          </a:xfrm>
        </p:spPr>
        <p:txBody>
          <a:bodyPr/>
          <a:lstStyle/>
          <a:p>
            <a:r>
              <a:rPr lang="en-US" sz="2400" dirty="0">
                <a:latin typeface="TT Hoves" panose="02000503030000020004" pitchFamily="2" charset="-52"/>
              </a:rPr>
              <a:t>SOA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half" idx="19"/>
          </p:nvPr>
        </p:nvSpPr>
        <p:spPr>
          <a:xfrm>
            <a:off x="3205868" y="2835705"/>
            <a:ext cx="2863028" cy="1169391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T Hoves" panose="02000503030000020004" pitchFamily="2" charset="-52"/>
              </a:rPr>
              <a:t>Address record</a:t>
            </a:r>
            <a:r>
              <a:rPr lang="ru-RU" sz="1600" dirty="0">
                <a:latin typeface="TT Hoves" panose="02000503030000020004" pitchFamily="2" charset="-52"/>
              </a:rPr>
              <a:t>, или запись адреса. Связывает имя хоста с адресом протокола IPv4/IPv6 соответственно.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0"/>
          </p:nvPr>
        </p:nvSpPr>
        <p:spPr>
          <a:xfrm>
            <a:off x="3206977" y="2142125"/>
            <a:ext cx="2868703" cy="693580"/>
          </a:xfrm>
        </p:spPr>
        <p:txBody>
          <a:bodyPr/>
          <a:lstStyle/>
          <a:p>
            <a:r>
              <a:rPr lang="en-US" sz="2400" dirty="0">
                <a:latin typeface="TT Hoves" panose="02000503030000020004" pitchFamily="2" charset="-52"/>
              </a:rPr>
              <a:t>A</a:t>
            </a:r>
            <a:r>
              <a:rPr lang="ru-RU" sz="2400" dirty="0">
                <a:latin typeface="TT Hoves" panose="02000503030000020004" pitchFamily="2" charset="-52"/>
              </a:rPr>
              <a:t>/</a:t>
            </a:r>
            <a:r>
              <a:rPr lang="en-US" sz="2400" dirty="0">
                <a:latin typeface="TT Hoves" panose="02000503030000020004" pitchFamily="2" charset="-52"/>
              </a:rPr>
              <a:t>AAAA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21" name="Текст 10"/>
          <p:cNvSpPr>
            <a:spLocks noGrp="1"/>
          </p:cNvSpPr>
          <p:nvPr>
            <p:ph type="body" sz="half" idx="19"/>
          </p:nvPr>
        </p:nvSpPr>
        <p:spPr>
          <a:xfrm>
            <a:off x="6070623" y="2821068"/>
            <a:ext cx="2921862" cy="1184028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T Hoves" panose="02000503030000020004" pitchFamily="2" charset="-52"/>
              </a:rPr>
              <a:t>Mail exchange</a:t>
            </a:r>
            <a:r>
              <a:rPr lang="ru-RU" sz="1600" dirty="0">
                <a:latin typeface="TT Hoves" panose="02000503030000020004" pitchFamily="2" charset="-52"/>
              </a:rPr>
              <a:t>, или почтовый </a:t>
            </a:r>
            <a:r>
              <a:rPr lang="ru-RU" sz="1600" dirty="0" err="1">
                <a:latin typeface="TT Hoves" panose="02000503030000020004" pitchFamily="2" charset="-52"/>
              </a:rPr>
              <a:t>обменник</a:t>
            </a:r>
            <a:r>
              <a:rPr lang="ru-RU" sz="1600" dirty="0">
                <a:latin typeface="TT Hoves" panose="02000503030000020004" pitchFamily="2" charset="-52"/>
              </a:rPr>
              <a:t>. Указывает сервер(ы) обмена почтой для данного домена.</a:t>
            </a:r>
          </a:p>
        </p:txBody>
      </p:sp>
      <p:sp>
        <p:nvSpPr>
          <p:cNvPr id="22" name="Текст 11"/>
          <p:cNvSpPr>
            <a:spLocks noGrp="1"/>
          </p:cNvSpPr>
          <p:nvPr>
            <p:ph type="body" sz="half" idx="20"/>
          </p:nvPr>
        </p:nvSpPr>
        <p:spPr>
          <a:xfrm>
            <a:off x="6070623" y="2127488"/>
            <a:ext cx="2921862" cy="693580"/>
          </a:xfrm>
        </p:spPr>
        <p:txBody>
          <a:bodyPr/>
          <a:lstStyle/>
          <a:p>
            <a:r>
              <a:rPr lang="en-US" sz="2400" dirty="0">
                <a:latin typeface="TT Hoves" panose="02000503030000020004" pitchFamily="2" charset="-52"/>
              </a:rPr>
              <a:t>MX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23" name="Текст 10"/>
          <p:cNvSpPr>
            <a:spLocks noGrp="1"/>
          </p:cNvSpPr>
          <p:nvPr>
            <p:ph type="body" sz="half" idx="19"/>
          </p:nvPr>
        </p:nvSpPr>
        <p:spPr>
          <a:xfrm>
            <a:off x="3218370" y="4834597"/>
            <a:ext cx="2857310" cy="1359390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T Hoves" panose="02000503030000020004" pitchFamily="2" charset="-52"/>
              </a:rPr>
              <a:t>Name server</a:t>
            </a:r>
            <a:r>
              <a:rPr lang="en-US" sz="1600" dirty="0">
                <a:latin typeface="TT Hoves" panose="02000503030000020004" pitchFamily="2" charset="-52"/>
              </a:rPr>
              <a:t>. </a:t>
            </a:r>
            <a:r>
              <a:rPr lang="ru-RU" sz="1600" dirty="0">
                <a:latin typeface="TT Hoves" panose="02000503030000020004" pitchFamily="2" charset="-52"/>
              </a:rPr>
              <a:t>Указывает на DNS-сервер для данного домена.</a:t>
            </a:r>
          </a:p>
        </p:txBody>
      </p:sp>
      <p:sp>
        <p:nvSpPr>
          <p:cNvPr id="24" name="Текст 11"/>
          <p:cNvSpPr>
            <a:spLocks noGrp="1"/>
          </p:cNvSpPr>
          <p:nvPr>
            <p:ph type="body" sz="half" idx="20"/>
          </p:nvPr>
        </p:nvSpPr>
        <p:spPr>
          <a:xfrm>
            <a:off x="3205868" y="4165185"/>
            <a:ext cx="2850525" cy="590663"/>
          </a:xfrm>
        </p:spPr>
        <p:txBody>
          <a:bodyPr/>
          <a:lstStyle/>
          <a:p>
            <a:r>
              <a:rPr lang="en-US" sz="2400" dirty="0">
                <a:latin typeface="TT Hoves" panose="02000503030000020004" pitchFamily="2" charset="-52"/>
              </a:rPr>
              <a:t>NS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25" name="Текст 10"/>
          <p:cNvSpPr>
            <a:spLocks noGrp="1"/>
          </p:cNvSpPr>
          <p:nvPr>
            <p:ph type="body" sz="half" idx="19"/>
          </p:nvPr>
        </p:nvSpPr>
        <p:spPr>
          <a:xfrm>
            <a:off x="6098467" y="4819960"/>
            <a:ext cx="2894018" cy="1374027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T Hoves" panose="02000503030000020004" pitchFamily="2" charset="-52"/>
              </a:rPr>
              <a:t>Server selection</a:t>
            </a:r>
            <a:r>
              <a:rPr lang="en-US" sz="1600" dirty="0">
                <a:latin typeface="TT Hoves" panose="02000503030000020004" pitchFamily="2" charset="-52"/>
              </a:rPr>
              <a:t>.</a:t>
            </a:r>
            <a:r>
              <a:rPr lang="ru-RU" sz="1600" dirty="0">
                <a:latin typeface="TT Hoves" panose="02000503030000020004" pitchFamily="2" charset="-52"/>
              </a:rPr>
              <a:t> Указывает на серверы для сервисов, например, для сервисов </a:t>
            </a:r>
            <a:r>
              <a:rPr lang="ru-RU" sz="1600" dirty="0" err="1">
                <a:latin typeface="TT Hoves" panose="02000503030000020004" pitchFamily="2" charset="-52"/>
              </a:rPr>
              <a:t>Active</a:t>
            </a:r>
            <a:r>
              <a:rPr lang="ru-RU" sz="1600" dirty="0">
                <a:latin typeface="TT Hoves" panose="02000503030000020004" pitchFamily="2" charset="-52"/>
              </a:rPr>
              <a:t> </a:t>
            </a:r>
            <a:r>
              <a:rPr lang="ru-RU" sz="1600" dirty="0" err="1">
                <a:latin typeface="TT Hoves" panose="02000503030000020004" pitchFamily="2" charset="-52"/>
              </a:rPr>
              <a:t>Directory</a:t>
            </a:r>
            <a:r>
              <a:rPr lang="ru-RU" sz="1600" dirty="0">
                <a:latin typeface="TT Hoves" panose="02000503030000020004" pitchFamily="2" charset="-52"/>
              </a:rPr>
              <a:t>.</a:t>
            </a:r>
          </a:p>
        </p:txBody>
      </p:sp>
      <p:sp>
        <p:nvSpPr>
          <p:cNvPr id="26" name="Текст 11"/>
          <p:cNvSpPr>
            <a:spLocks noGrp="1"/>
          </p:cNvSpPr>
          <p:nvPr>
            <p:ph type="body" sz="half" idx="20"/>
          </p:nvPr>
        </p:nvSpPr>
        <p:spPr>
          <a:xfrm>
            <a:off x="6098467" y="4165184"/>
            <a:ext cx="2894018" cy="590663"/>
          </a:xfrm>
        </p:spPr>
        <p:txBody>
          <a:bodyPr/>
          <a:lstStyle/>
          <a:p>
            <a:r>
              <a:rPr lang="en-US" sz="2400" dirty="0">
                <a:latin typeface="TT Hoves" panose="02000503030000020004" pitchFamily="2" charset="-52"/>
              </a:rPr>
              <a:t>SRV</a:t>
            </a:r>
            <a:endParaRPr lang="ru-RU" sz="2400" dirty="0">
              <a:latin typeface="TT Hoves" panose="02000503030000020004" pitchFamily="2" charset="-52"/>
            </a:endParaRPr>
          </a:p>
        </p:txBody>
      </p:sp>
      <p:sp>
        <p:nvSpPr>
          <p:cNvPr id="27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8930322" y="2835705"/>
            <a:ext cx="2440892" cy="2897059"/>
          </a:xfrm>
        </p:spPr>
        <p:txBody>
          <a:bodyPr>
            <a:normAutofit/>
          </a:bodyPr>
          <a:lstStyle/>
          <a:p>
            <a:r>
              <a:rPr lang="en-US" sz="1600" b="1" dirty="0">
                <a:latin typeface="TT Hoves" panose="02000503030000020004" pitchFamily="2" charset="-52"/>
              </a:rPr>
              <a:t>Pointer</a:t>
            </a:r>
            <a:r>
              <a:rPr lang="en-US" sz="1600" dirty="0">
                <a:latin typeface="TT Hoves" panose="02000503030000020004" pitchFamily="2" charset="-52"/>
              </a:rPr>
              <a:t>.</a:t>
            </a:r>
            <a:r>
              <a:rPr lang="ru-RU" sz="1600" dirty="0">
                <a:latin typeface="TT Hoves" panose="02000503030000020004" pitchFamily="2" charset="-52"/>
              </a:rPr>
              <a:t> Это обратная DNS-запись (или запись указателя). Она связывает IP-адрес хоста с его каноническим именем.</a:t>
            </a:r>
            <a:endParaRPr lang="en-US" sz="1600" dirty="0">
              <a:latin typeface="TT Hoves" panose="02000503030000020004" pitchFamily="2" charset="-52"/>
            </a:endParaRPr>
          </a:p>
        </p:txBody>
      </p:sp>
      <p:sp>
        <p:nvSpPr>
          <p:cNvPr id="28" name="Текст 4"/>
          <p:cNvSpPr>
            <a:spLocks noGrp="1"/>
          </p:cNvSpPr>
          <p:nvPr>
            <p:ph type="body" sz="half" idx="16"/>
          </p:nvPr>
        </p:nvSpPr>
        <p:spPr>
          <a:xfrm>
            <a:off x="8930813" y="2142125"/>
            <a:ext cx="2442129" cy="693580"/>
          </a:xfrm>
        </p:spPr>
        <p:txBody>
          <a:bodyPr/>
          <a:lstStyle/>
          <a:p>
            <a:r>
              <a:rPr lang="en-US" sz="2400" dirty="0">
                <a:latin typeface="TT Hoves" panose="02000503030000020004" pitchFamily="2" charset="-52"/>
              </a:rPr>
              <a:t>PTR</a:t>
            </a:r>
            <a:endParaRPr lang="ru-RU" sz="2400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51756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2671714" y="1959429"/>
            <a:ext cx="9189133" cy="4015461"/>
          </a:xfrm>
        </p:spPr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Протокол динамической настройки узла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640265" y="898072"/>
            <a:ext cx="9220582" cy="106135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DHCP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1009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2169763"/>
            <a:ext cx="6878283" cy="4011222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 err="1">
                <a:latin typeface="TT Hoves" panose="02000503030000020004" pitchFamily="2" charset="-52"/>
              </a:rPr>
              <a:t>Dynamic</a:t>
            </a:r>
            <a:r>
              <a:rPr lang="ru-RU" sz="2000" b="1" dirty="0">
                <a:latin typeface="TT Hoves" panose="02000503030000020004" pitchFamily="2" charset="-52"/>
              </a:rPr>
              <a:t> </a:t>
            </a:r>
            <a:r>
              <a:rPr lang="ru-RU" sz="2000" b="1" dirty="0" err="1">
                <a:latin typeface="TT Hoves" panose="02000503030000020004" pitchFamily="2" charset="-52"/>
              </a:rPr>
              <a:t>Host</a:t>
            </a:r>
            <a:r>
              <a:rPr lang="ru-RU" sz="2000" b="1" dirty="0">
                <a:latin typeface="TT Hoves" panose="02000503030000020004" pitchFamily="2" charset="-52"/>
              </a:rPr>
              <a:t> </a:t>
            </a:r>
            <a:r>
              <a:rPr lang="ru-RU" sz="2000" b="1" dirty="0" err="1">
                <a:latin typeface="TT Hoves" panose="02000503030000020004" pitchFamily="2" charset="-52"/>
              </a:rPr>
              <a:t>Configuration</a:t>
            </a:r>
            <a:r>
              <a:rPr lang="ru-RU" sz="2000" b="1" dirty="0">
                <a:latin typeface="TT Hoves" panose="02000503030000020004" pitchFamily="2" charset="-52"/>
              </a:rPr>
              <a:t> </a:t>
            </a:r>
            <a:r>
              <a:rPr lang="ru-RU" sz="2000" b="1" dirty="0" err="1">
                <a:latin typeface="TT Hoves" panose="02000503030000020004" pitchFamily="2" charset="-52"/>
              </a:rPr>
              <a:t>Protocol</a:t>
            </a:r>
            <a:r>
              <a:rPr lang="ru-RU" sz="2000" b="1" dirty="0">
                <a:latin typeface="TT Hoves" panose="02000503030000020004" pitchFamily="2" charset="-52"/>
              </a:rPr>
              <a:t> </a:t>
            </a:r>
            <a:r>
              <a:rPr lang="en-US" sz="2000" dirty="0">
                <a:latin typeface="TT Hoves" panose="02000503030000020004" pitchFamily="2" charset="-52"/>
              </a:rPr>
              <a:t>(</a:t>
            </a:r>
            <a:r>
              <a:rPr lang="ru-RU" sz="2000" dirty="0">
                <a:latin typeface="TT Hoves" panose="02000503030000020004" pitchFamily="2" charset="-52"/>
              </a:rPr>
              <a:t>протокол динамической настройки узла) — прикладной протокол, позволяющий сетевым устройствам автоматически получать IP-адрес и другие параметры, необходимые для работы в сети TCP/IP. Работает по модели «клиент-сервер».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Для взаимодействия  используются порты </a:t>
            </a:r>
            <a:r>
              <a:rPr lang="en-US" sz="2000" b="1" dirty="0">
                <a:latin typeface="TT Hoves" panose="02000503030000020004" pitchFamily="2" charset="-52"/>
              </a:rPr>
              <a:t>67, 68/UDP</a:t>
            </a:r>
            <a:r>
              <a:rPr lang="ru-RU" sz="2000" dirty="0">
                <a:latin typeface="TT Hoves" panose="02000503030000020004" pitchFamily="2" charset="-52"/>
              </a:rPr>
              <a:t>. Порт </a:t>
            </a:r>
            <a:r>
              <a:rPr lang="ru-RU" sz="2000" b="1" dirty="0">
                <a:latin typeface="TT Hoves" panose="02000503030000020004" pitchFamily="2" charset="-52"/>
              </a:rPr>
              <a:t>67</a:t>
            </a:r>
            <a:r>
              <a:rPr lang="ru-RU" sz="2000" dirty="0">
                <a:latin typeface="TT Hoves" panose="02000503030000020004" pitchFamily="2" charset="-52"/>
              </a:rPr>
              <a:t> слушает сервер, а порт </a:t>
            </a:r>
            <a:r>
              <a:rPr lang="ru-RU" sz="2000" b="1" dirty="0">
                <a:latin typeface="TT Hoves" panose="02000503030000020004" pitchFamily="2" charset="-52"/>
              </a:rPr>
              <a:t>68</a:t>
            </a:r>
            <a:r>
              <a:rPr lang="ru-RU" sz="2000" dirty="0">
                <a:latin typeface="TT Hoves" panose="02000503030000020004" pitchFamily="2" charset="-52"/>
              </a:rPr>
              <a:t> – клиент.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Стандартизован в </a:t>
            </a:r>
            <a:r>
              <a:rPr lang="en-US" sz="2000" dirty="0">
                <a:latin typeface="TT Hoves" panose="02000503030000020004" pitchFamily="2" charset="-52"/>
              </a:rPr>
              <a:t>RFC 2131.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000" dirty="0">
              <a:latin typeface="TT Hoves" panose="02000503030000020004" pitchFamily="2" charset="-5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ru-RU" sz="2000" dirty="0">
              <a:latin typeface="TT Hoves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202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Изначально ПК, запрашивающий адрес по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DHCP,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не знает, где находится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DHCP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сервер. Поэтому он генерирует широковещательный запрос.</a:t>
            </a:r>
          </a:p>
        </p:txBody>
      </p:sp>
      <p:pic>
        <p:nvPicPr>
          <p:cNvPr id="10" name="Объект 9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187" y="1954213"/>
            <a:ext cx="6404514" cy="3995737"/>
          </a:xfrm>
        </p:spPr>
      </p:pic>
    </p:spTree>
    <p:extLst>
      <p:ext uri="{BB962C8B-B14F-4D97-AF65-F5344CB8AC3E}">
        <p14:creationId xmlns:p14="http://schemas.microsoft.com/office/powerpoint/2010/main" val="378144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Такой запрос отправляется всем устройствам, находящимся в одной сети с ПК-клиентом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1381685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25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DHCP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, увидев такой запрос, отвечает клиенту. В широковещательном запросе присутствует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MAC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адрес ПК, поэтому сервер может ответить конкретному устройству, запросившему адрес.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3724141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В ответе от сервера сразу содержатся все параметры, предлагаемые сервером: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адрес,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маска сети,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шлюз по умолчанию,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адрес </a:t>
            </a:r>
            <a:r>
              <a:rPr lang="en-US" dirty="0">
                <a:solidFill>
                  <a:schemeClr val="tx1"/>
                </a:solidFill>
                <a:latin typeface="TT Hoves" panose="02000503030000020004" pitchFamily="2" charset="-52"/>
              </a:rPr>
              <a:t>DHCP </a:t>
            </a: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сервера,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время аренды адреса,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адреса </a:t>
            </a:r>
            <a:r>
              <a:rPr lang="en-US" dirty="0">
                <a:solidFill>
                  <a:schemeClr val="tx1"/>
                </a:solidFill>
                <a:latin typeface="TT Hoves" panose="02000503030000020004" pitchFamily="2" charset="-52"/>
              </a:rPr>
              <a:t>DNS </a:t>
            </a: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серверов,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имя домена,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dirty="0">
                <a:solidFill>
                  <a:schemeClr val="tx1"/>
                </a:solidFill>
                <a:latin typeface="TT Hoves" panose="02000503030000020004" pitchFamily="2" charset="-52"/>
              </a:rPr>
              <a:t>и многие другие параметры.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674" y="1954213"/>
            <a:ext cx="7365413" cy="3995737"/>
          </a:xfrm>
        </p:spPr>
      </p:pic>
    </p:spTree>
    <p:extLst>
      <p:ext uri="{BB962C8B-B14F-4D97-AF65-F5344CB8AC3E}">
        <p14:creationId xmlns:p14="http://schemas.microsoft.com/office/powerpoint/2010/main" val="1190324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27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Клиент, приняв эту информацию, подтверждает, что возьмет в аренду предложенный адрес.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2593301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28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После чего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DHCP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 подтверждает, что адрес зарезервирован за клиентом.</a:t>
            </a:r>
          </a:p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На самом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DHCP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сервере создается запись соответствия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IP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адреса клиента и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MAC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адреса клиента.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1256400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29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Тем не менее, сам ПК-клиент проверяет, нет ли таких же </a:t>
            </a:r>
            <a:r>
              <a:rPr lang="en-US" sz="1800" dirty="0">
                <a:solidFill>
                  <a:schemeClr val="tx1"/>
                </a:solidFill>
                <a:latin typeface="TT Hoves" panose="02000503030000020004" pitchFamily="2" charset="-52"/>
              </a:rPr>
              <a:t>IP </a:t>
            </a:r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адресов в сети, кроме как у него. Для этого он генерирует широковещательный </a:t>
            </a:r>
            <a:r>
              <a:rPr lang="en-US" sz="1800" dirty="0">
                <a:solidFill>
                  <a:schemeClr val="tx1"/>
                </a:solidFill>
                <a:latin typeface="TT Hoves" panose="02000503030000020004" pitchFamily="2" charset="-52"/>
              </a:rPr>
              <a:t>ARP </a:t>
            </a:r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запрос, в котором спрашивает: есть ли у кого-то такой же адрес?</a:t>
            </a:r>
          </a:p>
          <a:p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Если ответа не последует, то ПК-клиент оставляет адрес за собой.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379748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1796143"/>
            <a:ext cx="6878283" cy="4384842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b="1" dirty="0" err="1">
                <a:latin typeface="TT Hoves" panose="02000503030000020004" pitchFamily="2" charset="-52"/>
              </a:rPr>
              <a:t>Domain</a:t>
            </a:r>
            <a:r>
              <a:rPr lang="ru-RU" sz="1800" b="1" dirty="0">
                <a:latin typeface="TT Hoves" panose="02000503030000020004" pitchFamily="2" charset="-52"/>
              </a:rPr>
              <a:t> </a:t>
            </a:r>
            <a:r>
              <a:rPr lang="ru-RU" sz="1800" b="1" dirty="0" err="1">
                <a:latin typeface="TT Hoves" panose="02000503030000020004" pitchFamily="2" charset="-52"/>
              </a:rPr>
              <a:t>Name</a:t>
            </a:r>
            <a:r>
              <a:rPr lang="ru-RU" sz="1800" b="1" dirty="0">
                <a:latin typeface="TT Hoves" panose="02000503030000020004" pitchFamily="2" charset="-52"/>
              </a:rPr>
              <a:t> </a:t>
            </a:r>
            <a:r>
              <a:rPr lang="ru-RU" sz="1800" b="1" dirty="0" err="1">
                <a:latin typeface="TT Hoves" panose="02000503030000020004" pitchFamily="2" charset="-52"/>
              </a:rPr>
              <a:t>System</a:t>
            </a:r>
            <a:r>
              <a:rPr lang="ru-RU" sz="1800" b="1" dirty="0">
                <a:latin typeface="TT Hoves" panose="02000503030000020004" pitchFamily="2" charset="-52"/>
              </a:rPr>
              <a:t> </a:t>
            </a:r>
            <a:r>
              <a:rPr lang="ru-RU" sz="1800" dirty="0">
                <a:latin typeface="TT Hoves" panose="02000503030000020004" pitchFamily="2" charset="-52"/>
              </a:rPr>
              <a:t>(система доменных имён) — компьютерная распределённая система для получения информации о доменах.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Чаще всего используется для получения IP-адреса по имени хоста (компьютера или устройства), получения информации о маршрутизации почты и/или обслуживающих узлах для протоколов в домене (SRV-запись).</a:t>
            </a:r>
            <a:endParaRPr lang="en-US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Для взаимодействия использует порт </a:t>
            </a:r>
            <a:r>
              <a:rPr lang="en-US" sz="1800" b="1" dirty="0">
                <a:latin typeface="TT Hoves" panose="02000503030000020004" pitchFamily="2" charset="-52"/>
              </a:rPr>
              <a:t>53/TCP</a:t>
            </a:r>
            <a:r>
              <a:rPr lang="en-US" sz="1800" dirty="0">
                <a:latin typeface="TT Hoves" panose="02000503030000020004" pitchFamily="2" charset="-52"/>
              </a:rPr>
              <a:t>, </a:t>
            </a:r>
            <a:r>
              <a:rPr lang="en-US" sz="1800" b="1" dirty="0">
                <a:latin typeface="TT Hoves" panose="02000503030000020004" pitchFamily="2" charset="-52"/>
              </a:rPr>
              <a:t>53/UDP</a:t>
            </a:r>
            <a:r>
              <a:rPr lang="ru-RU" sz="1800" dirty="0">
                <a:latin typeface="TT Hoves" panose="02000503030000020004" pitchFamily="2" charset="-52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Стандартные запросы разрешения имён используют </a:t>
            </a:r>
            <a:r>
              <a:rPr lang="en-US" sz="1800" dirty="0">
                <a:latin typeface="TT Hoves" panose="02000503030000020004" pitchFamily="2" charset="-52"/>
              </a:rPr>
              <a:t>UDP, </a:t>
            </a:r>
            <a:r>
              <a:rPr lang="ru-RU" sz="1800" dirty="0">
                <a:latin typeface="TT Hoves" panose="02000503030000020004" pitchFamily="2" charset="-52"/>
              </a:rPr>
              <a:t>а процессы синхронизации баз имён используют </a:t>
            </a:r>
            <a:r>
              <a:rPr lang="en-US" sz="1800" dirty="0">
                <a:latin typeface="TT Hoves" panose="02000503030000020004" pitchFamily="2" charset="-52"/>
              </a:rPr>
              <a:t>TCP, </a:t>
            </a:r>
            <a:r>
              <a:rPr lang="ru-RU" sz="1800" dirty="0">
                <a:latin typeface="TT Hoves" panose="02000503030000020004" pitchFamily="2" charset="-52"/>
              </a:rPr>
              <a:t>если объем передаваемых данных велик.</a:t>
            </a:r>
            <a:endParaRPr lang="en-US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Стандартизован в </a:t>
            </a:r>
            <a:r>
              <a:rPr lang="en-US" sz="1800" dirty="0">
                <a:latin typeface="TT Hoves" panose="02000503030000020004" pitchFamily="2" charset="-52"/>
              </a:rPr>
              <a:t>RFC 1035.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sz="1800" dirty="0">
              <a:latin typeface="TT Hoves" panose="02000503030000020004" pitchFamily="2" charset="-52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971012" y="1071836"/>
            <a:ext cx="6878284" cy="72430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DNS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37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30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Но если кто-то из сети всё же ответит, то ПК-клиент отправит широковещательный отказ от аренды адреса. После этого процесс аренды клиент запустит заново – прямо с этапа </a:t>
            </a:r>
            <a:r>
              <a:rPr lang="en-US" sz="1800" dirty="0">
                <a:solidFill>
                  <a:schemeClr val="tx1"/>
                </a:solidFill>
                <a:latin typeface="TT Hoves" panose="02000503030000020004" pitchFamily="2" charset="-52"/>
              </a:rPr>
              <a:t>Discover.</a:t>
            </a:r>
          </a:p>
          <a:p>
            <a:r>
              <a:rPr lang="en-US" sz="1800" dirty="0">
                <a:solidFill>
                  <a:schemeClr val="tx1"/>
                </a:solidFill>
                <a:latin typeface="TT Hoves" panose="02000503030000020004" pitchFamily="2" charset="-52"/>
              </a:rPr>
              <a:t>DHCP </a:t>
            </a:r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сервера, получившие отказ от аренды, занесут эту информацию себе в базу, чтобы такой адрес больше не раздавать.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2645088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31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В случае, если в сети есть несколько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DHCP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серверов, процесс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DHCP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почти не отличается. Сначала следует запрос от клиента.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1299830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32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Но теперь клиенту отвечают сразу несколько серверов и предлагают свою аренду – конечно же, разную.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2183149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33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ПК не нужно несколько разных настроек, поэтому ответ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request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отправляется только одному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DHCP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серверу – тому, кто быстрее прислал </a:t>
            </a:r>
            <a:r>
              <a:rPr lang="en-US" sz="2000" b="1" dirty="0">
                <a:solidFill>
                  <a:schemeClr val="tx1"/>
                </a:solidFill>
                <a:latin typeface="TT Hoves" panose="02000503030000020004" pitchFamily="2" charset="-52"/>
              </a:rPr>
              <a:t>offer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.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Другой сервер, не дождавшись подтверждения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request’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ом, может выдать предложенный ранее адрес кому-либо другому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3871759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34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Отказ аренды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Если ПК-клиенту более не нужен адрес, то он может отказаться от аренды. Для этого существует специальный запрос. </a:t>
            </a:r>
          </a:p>
          <a:p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После отправки такого запроса ПК очищает свои сетевые настройки, а сервер, получив сообщение </a:t>
            </a:r>
            <a:r>
              <a:rPr lang="en-US" sz="1800" dirty="0">
                <a:solidFill>
                  <a:schemeClr val="tx1"/>
                </a:solidFill>
                <a:latin typeface="TT Hoves" panose="02000503030000020004" pitchFamily="2" charset="-52"/>
              </a:rPr>
              <a:t>release, </a:t>
            </a:r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очищает запись о выданном адресе и может выдать его другому устройству.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67143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35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Обновление аренды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Если время аренды подходит к концу, то ПК-клиент запрашивает сервер с целью эту аренду продлить.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1451209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36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Обновление аренды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Если сервер не выдал этот адрес другому устройству, то аренда ПК-клиента продляется.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4000760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37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Обновление аренды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 DHCP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121664" cy="3995737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Но если аренда ПК истекла давно и он только объявился в сети, то за это время </a:t>
            </a:r>
            <a:r>
              <a:rPr lang="en-US" sz="1800" dirty="0">
                <a:solidFill>
                  <a:schemeClr val="tx1"/>
                </a:solidFill>
                <a:latin typeface="TT Hoves" panose="02000503030000020004" pitchFamily="2" charset="-52"/>
              </a:rPr>
              <a:t>DHCP </a:t>
            </a:r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 мог легко отдать адрес другому устройству. Если такое произошло, то сервер отвечает клиенту с помощью </a:t>
            </a:r>
            <a:r>
              <a:rPr lang="en-US" sz="1800" dirty="0">
                <a:solidFill>
                  <a:schemeClr val="tx1"/>
                </a:solidFill>
                <a:latin typeface="TT Hoves" panose="02000503030000020004" pitchFamily="2" charset="-52"/>
              </a:rPr>
              <a:t>NAK, </a:t>
            </a:r>
            <a:r>
              <a:rPr lang="ru-RU" sz="1800" dirty="0">
                <a:solidFill>
                  <a:schemeClr val="tx1"/>
                </a:solidFill>
                <a:latin typeface="TT Hoves" panose="02000503030000020004" pitchFamily="2" charset="-52"/>
              </a:rPr>
              <a:t>отказывая в продлении аренды. В этом случае клиент для получения адреса проходит процесс с самых первых шагов.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98" y="1954213"/>
            <a:ext cx="6419691" cy="3995737"/>
          </a:xfrm>
        </p:spPr>
      </p:pic>
    </p:spTree>
    <p:extLst>
      <p:ext uri="{BB962C8B-B14F-4D97-AF65-F5344CB8AC3E}">
        <p14:creationId xmlns:p14="http://schemas.microsoft.com/office/powerpoint/2010/main" val="2278099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2671714" y="2002972"/>
            <a:ext cx="9189133" cy="3971918"/>
          </a:xfrm>
        </p:spPr>
        <p:txBody>
          <a:bodyPr/>
          <a:lstStyle/>
          <a:p>
            <a:r>
              <a:rPr lang="ru-RU" dirty="0">
                <a:latin typeface="TT Hoves" panose="02000503030000020004" pitchFamily="2" charset="-52"/>
              </a:rPr>
              <a:t>Основная цель – возможность централизованно управлять пользователями и компьютерами в домене.</a:t>
            </a:r>
          </a:p>
          <a:p>
            <a:endParaRPr lang="ru-RU" dirty="0">
              <a:latin typeface="TT Hoves" panose="02000503030000020004" pitchFamily="2" charset="-52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640265" y="898072"/>
            <a:ext cx="9220582" cy="1104900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Групповые политики</a:t>
            </a:r>
          </a:p>
        </p:txBody>
      </p:sp>
    </p:spTree>
    <p:extLst>
      <p:ext uri="{BB962C8B-B14F-4D97-AF65-F5344CB8AC3E}">
        <p14:creationId xmlns:p14="http://schemas.microsoft.com/office/powerpoint/2010/main" val="3239117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541945"/>
            <a:ext cx="6069281" cy="363903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Локальная групповая политика </a:t>
            </a:r>
            <a:r>
              <a:rPr lang="ru-RU" sz="2000" dirty="0">
                <a:latin typeface="TT Hoves" panose="02000503030000020004" pitchFamily="2" charset="-52"/>
              </a:rPr>
              <a:t>– применяется к конкретному компьютеру, настраивается локально. Можно управлять политикой с помощью оснастки </a:t>
            </a:r>
            <a:r>
              <a:rPr lang="en-US" sz="2000" dirty="0" err="1">
                <a:latin typeface="TT Hoves" panose="02000503030000020004" pitchFamily="2" charset="-52"/>
              </a:rPr>
              <a:t>gpedit.msc</a:t>
            </a:r>
            <a:endParaRPr lang="ru-RU" sz="20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Доменная групповая политика</a:t>
            </a:r>
            <a:r>
              <a:rPr lang="en-US" sz="2000" b="1" dirty="0">
                <a:latin typeface="TT Hoves" panose="02000503030000020004" pitchFamily="2" charset="-52"/>
              </a:rPr>
              <a:t> </a:t>
            </a:r>
            <a:r>
              <a:rPr lang="en-US" sz="2000" dirty="0">
                <a:latin typeface="TT Hoves" panose="02000503030000020004" pitchFamily="2" charset="-52"/>
              </a:rPr>
              <a:t>– </a:t>
            </a:r>
            <a:r>
              <a:rPr lang="ru-RU" sz="2000" dirty="0">
                <a:latin typeface="TT Hoves" panose="02000503030000020004" pitchFamily="2" charset="-52"/>
              </a:rPr>
              <a:t>применяется к выбранным объектам домена (чаще всего – находящихся в конкретном </a:t>
            </a:r>
            <a:r>
              <a:rPr lang="en-US" sz="2000" dirty="0">
                <a:latin typeface="TT Hoves" panose="02000503030000020004" pitchFamily="2" charset="-52"/>
              </a:rPr>
              <a:t>OU). </a:t>
            </a:r>
            <a:r>
              <a:rPr lang="ru-RU" sz="2000" dirty="0">
                <a:latin typeface="TT Hoves" panose="02000503030000020004" pitchFamily="2" charset="-52"/>
              </a:rPr>
              <a:t>При этом возможно применение </a:t>
            </a:r>
            <a:r>
              <a:rPr lang="en-US" sz="2000" dirty="0">
                <a:latin typeface="TT Hoves" panose="02000503030000020004" pitchFamily="2" charset="-52"/>
              </a:rPr>
              <a:t>WMI </a:t>
            </a:r>
            <a:r>
              <a:rPr lang="ru-RU" sz="2000" dirty="0">
                <a:latin typeface="TT Hoves" panose="02000503030000020004" pitchFamily="2" charset="-52"/>
              </a:rPr>
              <a:t>фильтров, чтобы конкретизировать применение настроек.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Применимость групповых политик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44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035419" y="2541945"/>
            <a:ext cx="6713670" cy="34080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Основой DNS является представление об иерархической структуре имени и зонах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Каждый сервер, отвечающий за имя, может передать ответственность за дальнейшую часть домена другому серверу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Это позволяет возложить ответственность за актуальность информации на серверы различных организаций (людей), отвечающих только за «свою» часть доменного имени.</a:t>
            </a:r>
          </a:p>
          <a:p>
            <a:endParaRPr lang="ru-RU" sz="2000" dirty="0">
              <a:latin typeface="TT Hoves" panose="02000503030000020004" pitchFamily="2" charset="-5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3A00C14-C2A6-4F1E-BAFA-3114EE1220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Иерархическая структура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DNS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pic>
        <p:nvPicPr>
          <p:cNvPr id="1026" name="Picture 2" descr="DNS (Domain Name System) — Национальная библиотека им. Н. Э. Баумана">
            <a:extLst>
              <a:ext uri="{FF2B5EF4-FFF2-40B4-BE49-F238E27FC236}">
                <a16:creationId xmlns:a16="http://schemas.microsoft.com/office/drawing/2014/main" id="{3D20A1EC-1986-4860-BF36-3855275CFE56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40" y="2075688"/>
            <a:ext cx="3742944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41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541945"/>
            <a:ext cx="6069281" cy="3639039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Объект групповой политики </a:t>
            </a:r>
            <a:r>
              <a:rPr lang="ru-RU" sz="2000" dirty="0">
                <a:latin typeface="TT Hoves" panose="02000503030000020004" pitchFamily="2" charset="-52"/>
              </a:rPr>
              <a:t>содержит параметры политики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Конфигурация компьютера </a:t>
            </a:r>
            <a:r>
              <a:rPr lang="ru-RU" sz="2000" dirty="0">
                <a:latin typeface="TT Hoves" panose="02000503030000020004" pitchFamily="2" charset="-52"/>
              </a:rPr>
              <a:t>содержит правила, применяющиеся независимо от того, какой пользователь вошел в систему (то есть для всех пользователей данного компьютера)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Конфигурация пользователя </a:t>
            </a:r>
            <a:r>
              <a:rPr lang="ru-RU" sz="2000" dirty="0">
                <a:latin typeface="TT Hoves" panose="02000503030000020004" pitchFamily="2" charset="-52"/>
              </a:rPr>
              <a:t>содержит правила, которые применяются к конкретным пользователям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Объекты групповой политики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94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sz="quarter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4155"/>
            <a:ext cx="4721225" cy="2586830"/>
          </a:xfr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035419" y="2541945"/>
            <a:ext cx="6713670" cy="34080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Политика домена по умолчанию </a:t>
            </a:r>
            <a:r>
              <a:rPr lang="ru-RU" sz="2000" dirty="0">
                <a:latin typeface="TT Hoves" panose="02000503030000020004" pitchFamily="2" charset="-52"/>
              </a:rPr>
              <a:t>устанавливает базовые параметры для всех пользователей и компьютеров в домене в трех плоскостях: политика паролей, политика блокировки учетных записей и политика </a:t>
            </a:r>
            <a:r>
              <a:rPr lang="ru-RU" sz="2000" dirty="0" err="1">
                <a:latin typeface="TT Hoves" panose="02000503030000020004" pitchFamily="2" charset="-52"/>
              </a:rPr>
              <a:t>Kerberos</a:t>
            </a:r>
            <a:r>
              <a:rPr lang="ru-RU" sz="2000" dirty="0">
                <a:latin typeface="TT Hoves" panose="02000503030000020004" pitchFamily="2" charset="-52"/>
              </a:rPr>
              <a:t>.</a:t>
            </a:r>
            <a:endParaRPr lang="en-US" sz="2000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Политика контроллеров домена по умолчанию </a:t>
            </a:r>
            <a:r>
              <a:rPr lang="ru-RU" sz="2000" dirty="0">
                <a:latin typeface="TT Hoves" panose="02000503030000020004" pitchFamily="2" charset="-52"/>
              </a:rPr>
              <a:t>устанавливает базовые параметры безопасности и аудита для всех контроллеров домена в рамках домена.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Базовые групповые политики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" y="1010778"/>
            <a:ext cx="4721225" cy="258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90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4971012" y="2541946"/>
            <a:ext cx="6878283" cy="2808041"/>
          </a:xfrm>
        </p:spPr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Политики применяются при возникновении определённых триггеров в системе. Для политики компьютера – это включение/выключение ПК, а для политики пользователя – выход и вход в систему учетной записи.</a:t>
            </a:r>
            <a:endParaRPr lang="en-US" sz="1800" dirty="0">
              <a:latin typeface="TT Hoves" panose="02000503030000020004" pitchFamily="2" charset="-5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В дополнение есть интервал автоматического обновления политик – 90 минут со случайным смещением от 0 до 30 минут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Кроме того, есть определенные команды для работы с политиками: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Применение групповой политики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5780014" y="5349988"/>
            <a:ext cx="60692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latin typeface="TT Hoves" panose="02000503030000020004" pitchFamily="2" charset="-52"/>
              </a:rPr>
              <a:t>Gpupdate</a:t>
            </a:r>
            <a:r>
              <a:rPr lang="ru-RU" sz="1600" dirty="0">
                <a:latin typeface="TT Hoves" panose="02000503030000020004" pitchFamily="2" charset="-52"/>
              </a:rPr>
              <a:t> – обновить политики</a:t>
            </a:r>
          </a:p>
          <a:p>
            <a:r>
              <a:rPr lang="ru-RU" sz="1600" b="1" dirty="0" err="1">
                <a:latin typeface="TT Hoves" panose="02000503030000020004" pitchFamily="2" charset="-52"/>
              </a:rPr>
              <a:t>Gpresult</a:t>
            </a:r>
            <a:r>
              <a:rPr lang="en-US" sz="1600" dirty="0">
                <a:latin typeface="TT Hoves" panose="02000503030000020004" pitchFamily="2" charset="-52"/>
              </a:rPr>
              <a:t> </a:t>
            </a:r>
            <a:r>
              <a:rPr lang="ru-RU" sz="1600" dirty="0">
                <a:latin typeface="TT Hoves" panose="02000503030000020004" pitchFamily="2" charset="-52"/>
              </a:rPr>
              <a:t>– отображение результирующей политики (</a:t>
            </a:r>
            <a:r>
              <a:rPr lang="ru-RU" sz="1600" dirty="0" err="1">
                <a:latin typeface="TT Hoves" panose="02000503030000020004" pitchFamily="2" charset="-52"/>
              </a:rPr>
              <a:t>RSoP</a:t>
            </a:r>
            <a:r>
              <a:rPr lang="ru-RU" sz="1600" dirty="0">
                <a:latin typeface="TT Hoves" panose="02000503030000020004" pitchFamily="2" charset="-52"/>
              </a:rPr>
              <a:t>) для указанного пользователя и компьютера.</a:t>
            </a:r>
          </a:p>
        </p:txBody>
      </p:sp>
    </p:spTree>
    <p:extLst>
      <p:ext uri="{BB962C8B-B14F-4D97-AF65-F5344CB8AC3E}">
        <p14:creationId xmlns:p14="http://schemas.microsoft.com/office/powerpoint/2010/main" val="3849399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541947"/>
            <a:ext cx="6069281" cy="363903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Изменение последовательности GPO</a:t>
            </a:r>
            <a:r>
              <a:rPr lang="ru-RU" sz="2000" dirty="0">
                <a:latin typeface="TT Hoves" panose="02000503030000020004" pitchFamily="2" charset="-52"/>
              </a:rPr>
              <a:t>. Объект групповой политики, созданный позднее, обрабатывается последним и имеет наивысший приоритет, перезаписывая настройки в созданных ранее объектах. Это работает в случае возникновения конфликтов.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Блокирование наследования</a:t>
            </a:r>
            <a:r>
              <a:rPr lang="ru-RU" sz="2000" dirty="0">
                <a:latin typeface="TT Hoves" panose="02000503030000020004" pitchFamily="2" charset="-52"/>
              </a:rPr>
              <a:t>. По умолчанию дочерние объекты наследуют все объекты групповой политики от родительского, но это наследование</a:t>
            </a:r>
            <a:r>
              <a:rPr lang="en-US" sz="2000" dirty="0">
                <a:latin typeface="TT Hoves" panose="02000503030000020004" pitchFamily="2" charset="-52"/>
              </a:rPr>
              <a:t> </a:t>
            </a:r>
            <a:r>
              <a:rPr lang="ru-RU" sz="2000" dirty="0">
                <a:latin typeface="TT Hoves" panose="02000503030000020004" pitchFamily="2" charset="-52"/>
              </a:rPr>
              <a:t>можно заблокировать.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Применение групповой политики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295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2"/>
          </p:nvPr>
        </p:nvSpPr>
        <p:spPr>
          <a:xfrm>
            <a:off x="5780014" y="2541947"/>
            <a:ext cx="6069281" cy="363903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Принудительное игнорирование связи GPO</a:t>
            </a:r>
            <a:r>
              <a:rPr lang="ru-RU" sz="2000" dirty="0">
                <a:latin typeface="TT Hoves" panose="02000503030000020004" pitchFamily="2" charset="-52"/>
              </a:rPr>
              <a:t>. По умолчанию параметры родительских политик перезаписываются любыми конфликтующими политиками дочерних объектов. Вы можете переопределить это поведение.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ru-RU" sz="2000" b="1" dirty="0">
                <a:latin typeface="TT Hoves" panose="02000503030000020004" pitchFamily="2" charset="-52"/>
              </a:rPr>
              <a:t>Отключение связей GPO</a:t>
            </a:r>
            <a:r>
              <a:rPr lang="ru-RU" sz="2000" dirty="0">
                <a:latin typeface="TT Hoves" panose="02000503030000020004" pitchFamily="2" charset="-52"/>
              </a:rPr>
              <a:t>. По умолчанию, обработка включена для всех связей GPO. Вы можете предотвратить применение объекта групповой политики для конкретного контейнера, отключив связь с объектом групповой политики этого контейнера.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Применение групповой политики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782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>
          <a:xfrm>
            <a:off x="5780014" y="2169763"/>
            <a:ext cx="6069281" cy="401122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При создании домена </a:t>
            </a:r>
            <a:r>
              <a:rPr lang="en-US" sz="1800" dirty="0">
                <a:latin typeface="TT Hoves" panose="02000503030000020004" pitchFamily="2" charset="-52"/>
              </a:rPr>
              <a:t>Windows </a:t>
            </a:r>
            <a:r>
              <a:rPr lang="ru-RU" sz="1800" dirty="0">
                <a:latin typeface="TT Hoves" panose="02000503030000020004" pitchFamily="2" charset="-52"/>
              </a:rPr>
              <a:t>многие операции домена не </a:t>
            </a:r>
            <a:r>
              <a:rPr lang="ru-RU" sz="1800" dirty="0" err="1">
                <a:latin typeface="TT Hoves" panose="02000503030000020004" pitchFamily="2" charset="-52"/>
              </a:rPr>
              <a:t>мониторятся</a:t>
            </a:r>
            <a:endParaRPr lang="ru-RU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С помощью политик можно настроить полноценное </a:t>
            </a:r>
            <a:r>
              <a:rPr lang="ru-RU" sz="1800" dirty="0" err="1">
                <a:latin typeface="TT Hoves" panose="02000503030000020004" pitchFamily="2" charset="-52"/>
              </a:rPr>
              <a:t>логирование</a:t>
            </a:r>
            <a:r>
              <a:rPr lang="ru-RU" sz="1800" dirty="0">
                <a:latin typeface="TT Hoves" panose="02000503030000020004" pitchFamily="2" charset="-52"/>
              </a:rPr>
              <a:t> домена </a:t>
            </a:r>
            <a:r>
              <a:rPr lang="en-US" sz="1800" dirty="0">
                <a:latin typeface="TT Hoves" panose="02000503030000020004" pitchFamily="2" charset="-52"/>
              </a:rPr>
              <a:t>Windows</a:t>
            </a:r>
            <a:endParaRPr lang="ru-RU" sz="1800" dirty="0">
              <a:latin typeface="TT Hoves" panose="02000503030000020004" pitchFamily="2" charset="-5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ru-RU" sz="1800" dirty="0">
                <a:latin typeface="TT Hoves" panose="02000503030000020004" pitchFamily="2" charset="-52"/>
              </a:rPr>
              <a:t>Эта журнальная информация необходима для </a:t>
            </a:r>
            <a:r>
              <a:rPr lang="en-US" sz="1800" dirty="0">
                <a:latin typeface="TT Hoves" panose="02000503030000020004" pitchFamily="2" charset="-52"/>
              </a:rPr>
              <a:t>SIEM, </a:t>
            </a:r>
            <a:r>
              <a:rPr lang="ru-RU" sz="1800" dirty="0">
                <a:latin typeface="TT Hoves" panose="02000503030000020004" pitchFamily="2" charset="-52"/>
              </a:rPr>
              <a:t>чтобы выявлять большинство интересных событий для сотрудника центра мониторинга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Основные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GPO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для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SIEM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45</a:t>
            </a:fld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3549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46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Основные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GPO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для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SIEM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T Hoves DemiBold" panose="02000503030000020004" pitchFamily="2" charset="-52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10" name="Таблица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98918"/>
              </p:ext>
            </p:extLst>
          </p:nvPr>
        </p:nvGraphicFramePr>
        <p:xfrm>
          <a:off x="1418474" y="1906101"/>
          <a:ext cx="9658829" cy="412899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215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3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T Hoves" panose="02000503030000020004" pitchFamily="2" charset="-52"/>
                        </a:rPr>
                        <a:t>GPO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T Hoves" panose="02000503030000020004" pitchFamily="2" charset="-52"/>
                        </a:rPr>
                        <a:t>Для</a:t>
                      </a:r>
                      <a:r>
                        <a:rPr lang="ru-RU" sz="1600" baseline="0" dirty="0">
                          <a:latin typeface="TT Hoves" panose="02000503030000020004" pitchFamily="2" charset="-52"/>
                        </a:rPr>
                        <a:t> чего используется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T Hoves" panose="02000503030000020004" pitchFamily="2" charset="-52"/>
                        </a:rPr>
                        <a:t>Аудит командной строки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Позволяет выявлять</a:t>
                      </a:r>
                      <a:r>
                        <a:rPr lang="ru-RU" sz="1600" baseline="0" dirty="0">
                          <a:latin typeface="TT Hoves" panose="02000503030000020004" pitchFamily="2" charset="-52"/>
                        </a:rPr>
                        <a:t> подозрительные команды, исполняемые через </a:t>
                      </a:r>
                      <a:r>
                        <a:rPr lang="en-US" sz="1600" baseline="0" dirty="0" err="1">
                          <a:latin typeface="TT Hoves" panose="02000503030000020004" pitchFamily="2" charset="-52"/>
                        </a:rPr>
                        <a:t>cmd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T Hoves" panose="02000503030000020004" pitchFamily="2" charset="-52"/>
                        </a:rPr>
                        <a:t>Аудит </a:t>
                      </a:r>
                      <a:r>
                        <a:rPr lang="en-US" sz="1600" dirty="0" err="1">
                          <a:latin typeface="TT Hoves" panose="02000503030000020004" pitchFamily="2" charset="-52"/>
                        </a:rPr>
                        <a:t>Powershell</a:t>
                      </a:r>
                      <a:endParaRPr lang="en-US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Позволяет выявлять подозрительные команды, исполняемые через </a:t>
                      </a:r>
                      <a:r>
                        <a:rPr lang="en-US" sz="1600" dirty="0" err="1">
                          <a:latin typeface="TT Hoves" panose="02000503030000020004" pitchFamily="2" charset="-52"/>
                        </a:rPr>
                        <a:t>PoSH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T Hoves" panose="02000503030000020004" pitchFamily="2" charset="-52"/>
                        </a:rPr>
                        <a:t>Аудит отдельных служб аутентификации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Позволяет выявлять атаки,</a:t>
                      </a:r>
                      <a:r>
                        <a:rPr lang="ru-RU" sz="1600" baseline="0" dirty="0">
                          <a:latin typeface="TT Hoves" panose="02000503030000020004" pitchFamily="2" charset="-52"/>
                        </a:rPr>
                        <a:t> связанные с </a:t>
                      </a:r>
                      <a:r>
                        <a:rPr lang="ru-RU" sz="1600" baseline="0" dirty="0" err="1">
                          <a:latin typeface="TT Hoves" panose="02000503030000020004" pitchFamily="2" charset="-52"/>
                        </a:rPr>
                        <a:t>брутфорсом</a:t>
                      </a:r>
                      <a:r>
                        <a:rPr lang="ru-RU" sz="1600" baseline="0" dirty="0">
                          <a:latin typeface="TT Hoves" panose="02000503030000020004" pitchFamily="2" charset="-52"/>
                        </a:rPr>
                        <a:t> и обходом аутентификации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err="1">
                          <a:latin typeface="TT Hoves" panose="02000503030000020004" pitchFamily="2" charset="-52"/>
                        </a:rPr>
                        <a:t>Журналирование</a:t>
                      </a:r>
                      <a:r>
                        <a:rPr lang="ru-RU" sz="1600" dirty="0">
                          <a:latin typeface="TT Hoves" panose="02000503030000020004" pitchFamily="2" charset="-52"/>
                        </a:rPr>
                        <a:t> </a:t>
                      </a:r>
                      <a:r>
                        <a:rPr lang="en-US" sz="1600" dirty="0">
                          <a:latin typeface="TT Hoves" panose="02000503030000020004" pitchFamily="2" charset="-52"/>
                        </a:rPr>
                        <a:t>LDAP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Позволяет обнаружить подозрительные</a:t>
                      </a:r>
                      <a:r>
                        <a:rPr lang="ru-RU" sz="1600" baseline="0" dirty="0">
                          <a:latin typeface="TT Hoves" panose="02000503030000020004" pitchFamily="2" charset="-52"/>
                        </a:rPr>
                        <a:t> запросы </a:t>
                      </a:r>
                      <a:r>
                        <a:rPr lang="en-US" sz="1600" baseline="0" dirty="0">
                          <a:latin typeface="TT Hoves" panose="02000503030000020004" pitchFamily="2" charset="-52"/>
                        </a:rPr>
                        <a:t>LDAP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err="1">
                          <a:latin typeface="TT Hoves" panose="02000503030000020004" pitchFamily="2" charset="-52"/>
                        </a:rPr>
                        <a:t>Журналирование</a:t>
                      </a:r>
                      <a:r>
                        <a:rPr lang="ru-RU" sz="1600" dirty="0">
                          <a:latin typeface="TT Hoves" panose="02000503030000020004" pitchFamily="2" charset="-52"/>
                        </a:rPr>
                        <a:t> неудачных попыток выгрузки членов доменных групп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Позволяет создавать инцидент при</a:t>
                      </a:r>
                      <a:r>
                        <a:rPr lang="ru-RU" sz="1600" baseline="0" dirty="0">
                          <a:latin typeface="TT Hoves" panose="02000503030000020004" pitchFamily="2" charset="-52"/>
                        </a:rPr>
                        <a:t> выгрузках информации доменной структуры (обычно такие выгрузки не проводятся массово)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79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latin typeface="TT Hoves" panose="02000503030000020004" pitchFamily="2" charset="-52"/>
                        </a:rPr>
                        <a:t>Расширенные политики аудита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600" dirty="0">
                          <a:latin typeface="TT Hoves" panose="02000503030000020004" pitchFamily="2" charset="-52"/>
                        </a:rPr>
                        <a:t>Аудиты удаления файлов, процессы</a:t>
                      </a:r>
                      <a:r>
                        <a:rPr lang="ru-RU" sz="1600" baseline="0" dirty="0">
                          <a:latin typeface="TT Hoves" panose="02000503030000020004" pitchFamily="2" charset="-52"/>
                        </a:rPr>
                        <a:t> аутентификации, изменения политик, привилегированного доступа к объектам и т.д.</a:t>
                      </a:r>
                      <a:endParaRPr lang="ru-RU" sz="1600" dirty="0">
                        <a:latin typeface="TT Hoves" panose="02000503030000020004" pitchFamily="2" charset="-5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576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Спасибо </a:t>
            </a:r>
            <a:b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</a:b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за внимание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AB431-1A38-4C2A-9806-AAB019ED4959}" type="datetime1">
              <a:rPr lang="ru-RU" smtClean="0">
                <a:latin typeface="TT Hoves" panose="02000503030000020004" pitchFamily="2" charset="-52"/>
              </a:rPr>
              <a:t>22.04.2022</a:t>
            </a:fld>
            <a:endParaRPr lang="ru-RU" dirty="0">
              <a:latin typeface="TT Hoves" panose="02000503030000020004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19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5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5419" y="2396971"/>
            <a:ext cx="6713670" cy="35529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Пользователь заходит на сайт </a:t>
            </a:r>
            <a:r>
              <a:rPr lang="en-US" sz="2000" b="1" dirty="0">
                <a:latin typeface="TT Hoves" panose="02000503030000020004" pitchFamily="2" charset="-52"/>
              </a:rPr>
              <a:t>https://support.ptsecurity.com/</a:t>
            </a:r>
            <a:endParaRPr lang="ru-RU" sz="2000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Компьютер пытается разрешить имя </a:t>
            </a:r>
            <a:r>
              <a:rPr lang="en-US" sz="2000" b="1" dirty="0">
                <a:latin typeface="TT Hoves" panose="02000503030000020004" pitchFamily="2" charset="-52"/>
              </a:rPr>
              <a:t>support.ptsecurity.com</a:t>
            </a:r>
            <a:endParaRPr lang="ru-RU" sz="2000" b="1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Цель – выявить его </a:t>
            </a:r>
            <a:r>
              <a:rPr lang="en-US" sz="2000" dirty="0">
                <a:latin typeface="TT Hoves" panose="02000503030000020004" pitchFamily="2" charset="-52"/>
              </a:rPr>
              <a:t>IP </a:t>
            </a:r>
            <a:r>
              <a:rPr lang="ru-RU" sz="2000" dirty="0">
                <a:latin typeface="TT Hoves" panose="02000503030000020004" pitchFamily="2" charset="-52"/>
              </a:rPr>
              <a:t>адрес.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4221D10-9709-40A2-AB68-A363EA32E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266" y="1071836"/>
            <a:ext cx="7123821" cy="1097927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E7CFA9B3-E0E0-41C9-8C7B-1D927D3E151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62" y="2228850"/>
            <a:ext cx="2400300" cy="2400300"/>
          </a:xfrm>
        </p:spPr>
      </p:pic>
    </p:spTree>
    <p:extLst>
      <p:ext uri="{BB962C8B-B14F-4D97-AF65-F5344CB8AC3E}">
        <p14:creationId xmlns:p14="http://schemas.microsoft.com/office/powerpoint/2010/main" val="3558181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6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5419" y="2396971"/>
            <a:ext cx="6713670" cy="35529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Сначала проверяется локальный кэш </a:t>
            </a:r>
            <a:r>
              <a:rPr lang="ru-RU" sz="2000" dirty="0" err="1">
                <a:latin typeface="TT Hoves" panose="02000503030000020004" pitchFamily="2" charset="-52"/>
              </a:rPr>
              <a:t>сопоставителя</a:t>
            </a:r>
            <a:r>
              <a:rPr lang="ru-RU" sz="2000" dirty="0">
                <a:latin typeface="TT Hoves" panose="02000503030000020004" pitchFamily="2" charset="-52"/>
              </a:rPr>
              <a:t> имен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Он расположен в файле </a:t>
            </a:r>
            <a:r>
              <a:rPr lang="en-US" sz="2000" b="1" dirty="0">
                <a:latin typeface="TT Hoves" panose="02000503030000020004" pitchFamily="2" charset="-52"/>
              </a:rPr>
              <a:t>hosts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В </a:t>
            </a:r>
            <a:r>
              <a:rPr lang="en-US" sz="2000" dirty="0">
                <a:latin typeface="TT Hoves" panose="02000503030000020004" pitchFamily="2" charset="-52"/>
              </a:rPr>
              <a:t>Windows </a:t>
            </a:r>
            <a:r>
              <a:rPr lang="ru-RU" sz="2000" dirty="0">
                <a:latin typeface="TT Hoves" panose="02000503030000020004" pitchFamily="2" charset="-52"/>
              </a:rPr>
              <a:t>этот файл находится по пути </a:t>
            </a:r>
            <a:r>
              <a:rPr lang="ru-RU" sz="2000" b="1" dirty="0">
                <a:latin typeface="TT Hoves" panose="02000503030000020004" pitchFamily="2" charset="-52"/>
              </a:rPr>
              <a:t>С</a:t>
            </a:r>
            <a:r>
              <a:rPr lang="en-US" sz="2000" b="1" dirty="0">
                <a:latin typeface="TT Hoves" panose="02000503030000020004" pitchFamily="2" charset="-52"/>
              </a:rPr>
              <a:t>:\windows\system32\drivers\etc\hosts</a:t>
            </a:r>
            <a:endParaRPr lang="ru-RU" sz="2000" b="1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Все устройства, взаимодействующие с системой сопоставления имён, кэшируют запросы </a:t>
            </a:r>
            <a:r>
              <a:rPr lang="en-US" sz="2000" dirty="0">
                <a:latin typeface="TT Hoves" panose="02000503030000020004" pitchFamily="2" charset="-52"/>
              </a:rPr>
              <a:t>DNS</a:t>
            </a:r>
            <a:endParaRPr lang="ru-RU" sz="2000" dirty="0">
              <a:latin typeface="TT Hoves" panose="02000503030000020004" pitchFamily="2" charset="-52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4221D10-9709-40A2-AB68-A363EA32E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266" y="1071836"/>
            <a:ext cx="7123821" cy="1097927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EFAD112-BCC8-4A78-BD56-2A54B4AB60A0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87" y="1819275"/>
            <a:ext cx="2533650" cy="3219450"/>
          </a:xfrm>
        </p:spPr>
      </p:pic>
    </p:spTree>
    <p:extLst>
      <p:ext uri="{BB962C8B-B14F-4D97-AF65-F5344CB8AC3E}">
        <p14:creationId xmlns:p14="http://schemas.microsoft.com/office/powerpoint/2010/main" val="410412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7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5419" y="2396971"/>
            <a:ext cx="6713670" cy="35529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Если в кэше нет искомого сопоставления, то компьютер обращается в файл </a:t>
            </a:r>
            <a:r>
              <a:rPr lang="en-US" sz="2000" dirty="0">
                <a:latin typeface="TT Hoves" panose="02000503030000020004" pitchFamily="2" charset="-52"/>
              </a:rPr>
              <a:t>hosts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Это локальный </a:t>
            </a:r>
            <a:r>
              <a:rPr lang="en-US" sz="2000" dirty="0">
                <a:latin typeface="TT Hoves" panose="02000503030000020004" pitchFamily="2" charset="-52"/>
              </a:rPr>
              <a:t>DNS</a:t>
            </a:r>
            <a:endParaRPr lang="ru-RU" sz="2000" dirty="0">
              <a:latin typeface="TT Hoves" panose="02000503030000020004" pitchFamily="2" charset="-5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ru-RU" sz="2000" dirty="0">
                <a:latin typeface="TT Hoves" panose="02000503030000020004" pitchFamily="2" charset="-52"/>
              </a:rPr>
              <a:t>Внутри буду только сопоставления имён и </a:t>
            </a:r>
            <a:r>
              <a:rPr lang="en-US" sz="2000" dirty="0">
                <a:latin typeface="TT Hoves" panose="02000503030000020004" pitchFamily="2" charset="-52"/>
              </a:rPr>
              <a:t>IP</a:t>
            </a:r>
            <a:endParaRPr lang="ru-RU" sz="2000" dirty="0">
              <a:latin typeface="TT Hoves" panose="02000503030000020004" pitchFamily="2" charset="-52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4221D10-9709-40A2-AB68-A363EA32EB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266" y="1071836"/>
            <a:ext cx="7123821" cy="1097927"/>
          </a:xfrm>
        </p:spPr>
        <p:txBody>
          <a:bodyPr>
            <a:normAutofit fontScale="90000"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088DB34-65A9-48CD-A8CA-0DC5E7674578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100137"/>
            <a:ext cx="3057525" cy="4657725"/>
          </a:xfrm>
        </p:spPr>
      </p:pic>
    </p:spTree>
    <p:extLst>
      <p:ext uri="{BB962C8B-B14F-4D97-AF65-F5344CB8AC3E}">
        <p14:creationId xmlns:p14="http://schemas.microsoft.com/office/powerpoint/2010/main" val="402869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8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504700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Только после этого компьютер обращается к 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DNS 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серверу, который прописан у него в параметрах сетевого адаптера</a:t>
            </a:r>
            <a:r>
              <a:rPr lang="en-US" sz="2000" dirty="0">
                <a:solidFill>
                  <a:schemeClr val="tx1"/>
                </a:solidFill>
                <a:latin typeface="TT Hoves" panose="02000503030000020004" pitchFamily="2" charset="-52"/>
              </a:rPr>
              <a:t>.</a:t>
            </a:r>
          </a:p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Этим сервером может быть домашний роутер, инфраструктурный сервер или глобальный кэширующий сервер.</a:t>
            </a:r>
          </a:p>
        </p:txBody>
      </p:sp>
      <p:pic>
        <p:nvPicPr>
          <p:cNvPr id="21" name="Объект 20">
            <a:extLst>
              <a:ext uri="{FF2B5EF4-FFF2-40B4-BE49-F238E27FC236}">
                <a16:creationId xmlns:a16="http://schemas.microsoft.com/office/drawing/2014/main" id="{A9394CCD-C1D6-411B-837C-3891EDA289AA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8" y="2375694"/>
            <a:ext cx="5524500" cy="3152775"/>
          </a:xfrm>
        </p:spPr>
      </p:pic>
    </p:spTree>
    <p:extLst>
      <p:ext uri="{BB962C8B-B14F-4D97-AF65-F5344CB8AC3E}">
        <p14:creationId xmlns:p14="http://schemas.microsoft.com/office/powerpoint/2010/main" val="52092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88602ED-59F1-42D0-861C-2FA37D2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CA0C3-2E3F-4C16-8F43-1643E3AA67E7}" type="slidenum">
              <a:rPr lang="ru-RU" smtClean="0"/>
              <a:t>9</a:t>
            </a:fld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433C6A-990B-4052-BCC6-8697A1E783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4154F1-D84F-45D1-A2A3-6036B61C7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T Hoves DemiBold" panose="02000503030000020004" pitchFamily="2" charset="-52"/>
              </a:rPr>
              <a:t>Процесс разрешения имен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172BAFE-8A56-425A-9EF4-893426217512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58383" y="1954213"/>
            <a:ext cx="3525248" cy="3995737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Кэширующие сервера обрабатывают запросы в сети интернет и хранят в себе самые популярные записи.</a:t>
            </a:r>
          </a:p>
          <a:p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После запроса от компьютера, сервер проведет поиск по базе кэшированных </a:t>
            </a:r>
            <a:r>
              <a:rPr lang="en-US" sz="2000" dirty="0" err="1">
                <a:solidFill>
                  <a:schemeClr val="tx1"/>
                </a:solidFill>
                <a:latin typeface="TT Hoves" panose="02000503030000020004" pitchFamily="2" charset="-52"/>
              </a:rPr>
              <a:t>dns</a:t>
            </a:r>
            <a:r>
              <a:rPr lang="ru-RU" sz="2000" dirty="0">
                <a:solidFill>
                  <a:schemeClr val="tx1"/>
                </a:solidFill>
                <a:latin typeface="TT Hoves" panose="02000503030000020004" pitchFamily="2" charset="-52"/>
              </a:rPr>
              <a:t> записей.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3193AB20-A21E-429B-9732-B47170450B0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59" y="1954213"/>
            <a:ext cx="6034194" cy="3995737"/>
          </a:xfrm>
        </p:spPr>
      </p:pic>
    </p:spTree>
    <p:extLst>
      <p:ext uri="{BB962C8B-B14F-4D97-AF65-F5344CB8AC3E}">
        <p14:creationId xmlns:p14="http://schemas.microsoft.com/office/powerpoint/2010/main" val="14458547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Positive Technologies">
      <a:dk1>
        <a:srgbClr val="212121"/>
      </a:dk1>
      <a:lt1>
        <a:sysClr val="window" lastClr="FFFFFF"/>
      </a:lt1>
      <a:dk2>
        <a:srgbClr val="BCCBDD"/>
      </a:dk2>
      <a:lt2>
        <a:srgbClr val="D8E0EB"/>
      </a:lt2>
      <a:accent1>
        <a:srgbClr val="FF0000"/>
      </a:accent1>
      <a:accent2>
        <a:srgbClr val="6EC4EA"/>
      </a:accent2>
      <a:accent3>
        <a:srgbClr val="A67497"/>
      </a:accent3>
      <a:accent4>
        <a:srgbClr val="88D6A3"/>
      </a:accent4>
      <a:accent5>
        <a:srgbClr val="FF8780"/>
      </a:accent5>
      <a:accent6>
        <a:srgbClr val="FF4FA3"/>
      </a:accent6>
      <a:hlink>
        <a:srgbClr val="7A7A7A"/>
      </a:hlink>
      <a:folHlink>
        <a:srgbClr val="FFCCCC"/>
      </a:folHlink>
    </a:clrScheme>
    <a:fontScheme name="Positive Technologies">
      <a:majorFont>
        <a:latin typeface="Verdana Bold"/>
        <a:ea typeface=""/>
        <a:cs typeface=""/>
      </a:majorFont>
      <a:minorFont>
        <a:latin typeface="Verdan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2004</Words>
  <Application>Microsoft Office PowerPoint</Application>
  <PresentationFormat>Широкоэкранный</PresentationFormat>
  <Paragraphs>212</Paragraphs>
  <Slides>47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55" baseType="lpstr">
      <vt:lpstr>Arial</vt:lpstr>
      <vt:lpstr>Calibri</vt:lpstr>
      <vt:lpstr>TT Hoves</vt:lpstr>
      <vt:lpstr>TT Hoves DemiBold</vt:lpstr>
      <vt:lpstr>Verdana</vt:lpstr>
      <vt:lpstr>Verdana Bold</vt:lpstr>
      <vt:lpstr>Wingdings</vt:lpstr>
      <vt:lpstr>Тема Office</vt:lpstr>
      <vt:lpstr>OS Windows </vt:lpstr>
      <vt:lpstr>DNS</vt:lpstr>
      <vt:lpstr>DNS</vt:lpstr>
      <vt:lpstr>Иерархическая структура DNS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Процесс разрешения имен</vt:lpstr>
      <vt:lpstr>Виды DNS запросов</vt:lpstr>
      <vt:lpstr>Зоны DNS</vt:lpstr>
      <vt:lpstr>Записи DNS</vt:lpstr>
      <vt:lpstr>DHCP</vt:lpstr>
      <vt:lpstr>DHCP</vt:lpstr>
      <vt:lpstr>Процесс DHCP</vt:lpstr>
      <vt:lpstr>Процесс DHCP</vt:lpstr>
      <vt:lpstr>Процесс DHCP</vt:lpstr>
      <vt:lpstr>Процесс DHCP</vt:lpstr>
      <vt:lpstr>Процесс DHCP</vt:lpstr>
      <vt:lpstr>Процесс DHCP</vt:lpstr>
      <vt:lpstr>Процесс DHCP</vt:lpstr>
      <vt:lpstr>Процесс DHCP</vt:lpstr>
      <vt:lpstr>Процесс DHCP</vt:lpstr>
      <vt:lpstr>Процесс DHCP</vt:lpstr>
      <vt:lpstr>Процесс DHCP</vt:lpstr>
      <vt:lpstr>Отказ аренды DHCP</vt:lpstr>
      <vt:lpstr>Обновление аренды DHCP</vt:lpstr>
      <vt:lpstr>Обновление аренды DHCP</vt:lpstr>
      <vt:lpstr>Обновление аренды DHCP</vt:lpstr>
      <vt:lpstr>Групповые политики</vt:lpstr>
      <vt:lpstr>Применимость групповых политик</vt:lpstr>
      <vt:lpstr>Объекты групповой политики</vt:lpstr>
      <vt:lpstr>Базовые групповые политики</vt:lpstr>
      <vt:lpstr>Применение групповой политики</vt:lpstr>
      <vt:lpstr>Применение групповой политики</vt:lpstr>
      <vt:lpstr>Применение групповой политики</vt:lpstr>
      <vt:lpstr>Основные GPO для SIEM</vt:lpstr>
      <vt:lpstr>Основные GPO для SIEM</vt:lpstr>
      <vt:lpstr>Спасибо 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ikostomakha@ptsecurity.com</dc:creator>
  <cp:lastModifiedBy>Ivan Kostomakha</cp:lastModifiedBy>
  <cp:revision>165</cp:revision>
  <dcterms:created xsi:type="dcterms:W3CDTF">2021-06-05T14:52:40Z</dcterms:created>
  <dcterms:modified xsi:type="dcterms:W3CDTF">2022-04-22T07:29:08Z</dcterms:modified>
</cp:coreProperties>
</file>